
<file path=[Content_Types].xml><?xml version="1.0" encoding="utf-8"?>
<Types xmlns="http://schemas.openxmlformats.org/package/2006/content-types">
  <Default Extension="png" ContentType="image/png"/>
  <Default Extension="jpeg" ContentType="image/jpeg"/>
  <Default Extension="JPG" ContentType="image/.jp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8"/>
  </p:notesMasterIdLst>
  <p:sldIdLst>
    <p:sldId id="256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67" r:id="rId13"/>
    <p:sldId id="268" r:id="rId14"/>
    <p:sldId id="269" r:id="rId15"/>
    <p:sldId id="270" r:id="rId16"/>
    <p:sldId id="291" r:id="rId17"/>
    <p:sldId id="271" r:id="rId18"/>
    <p:sldId id="272" r:id="rId19"/>
    <p:sldId id="277" r:id="rId20"/>
    <p:sldId id="278" r:id="rId21"/>
    <p:sldId id="279" r:id="rId22"/>
    <p:sldId id="280" r:id="rId23"/>
    <p:sldId id="281" r:id="rId24"/>
    <p:sldId id="282" r:id="rId25"/>
    <p:sldId id="284" r:id="rId26"/>
    <p:sldId id="290" r:id="rId27"/>
  </p:sldIdLst>
  <p:sldSz cx="12192000" cy="6858000"/>
  <p:notesSz cx="6858000" cy="9144000"/>
  <p:embeddedFontLst>
    <p:embeddedFont>
      <p:font typeface="Source Han Sans" panose="020B0400000000000000" charset="-122"/>
      <p:regular r:id="rId32"/>
    </p:embeddedFont>
    <p:embeddedFont>
      <p:font typeface="Source Han Sans CN Bold" panose="020B0800000000000000" charset="-122"/>
      <p:bold r:id="rId33"/>
    </p:embeddedFont>
    <p:embeddedFont>
      <p:font typeface="OPPOSans H" panose="00020600040101010101" charset="-122"/>
      <p:regular r:id="rId34"/>
    </p:embeddedFont>
    <p:embeddedFont>
      <p:font typeface="等线" panose="02010600030101010101" charset="-122"/>
      <p:regular r:id="rId35"/>
    </p:embeddedFont>
    <p:embeddedFont>
      <p:font typeface="Calibri" panose="020F0502020204030204" charset="0"/>
      <p:regular r:id="rId36"/>
      <p:bold r:id="rId37"/>
      <p:italic r:id="rId38"/>
      <p:boldItalic r:id="rId39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9" Type="http://schemas.openxmlformats.org/officeDocument/2006/relationships/font" Target="fonts/font8.fntdata"/><Relationship Id="rId38" Type="http://schemas.openxmlformats.org/officeDocument/2006/relationships/font" Target="fonts/font7.fntdata"/><Relationship Id="rId37" Type="http://schemas.openxmlformats.org/officeDocument/2006/relationships/font" Target="fonts/font6.fntdata"/><Relationship Id="rId36" Type="http://schemas.openxmlformats.org/officeDocument/2006/relationships/font" Target="fonts/font5.fntdata"/><Relationship Id="rId35" Type="http://schemas.openxmlformats.org/officeDocument/2006/relationships/font" Target="fonts/font4.fntdata"/><Relationship Id="rId34" Type="http://schemas.openxmlformats.org/officeDocument/2006/relationships/font" Target="fonts/font3.fntdata"/><Relationship Id="rId33" Type="http://schemas.openxmlformats.org/officeDocument/2006/relationships/font" Target="fonts/font2.fntdata"/><Relationship Id="rId32" Type="http://schemas.openxmlformats.org/officeDocument/2006/relationships/font" Target="fonts/font1.fntdata"/><Relationship Id="rId31" Type="http://schemas.openxmlformats.org/officeDocument/2006/relationships/tableStyles" Target="tableStyles.xml"/><Relationship Id="rId30" Type="http://schemas.openxmlformats.org/officeDocument/2006/relationships/viewProps" Target="viewProps.xml"/><Relationship Id="rId3" Type="http://schemas.openxmlformats.org/officeDocument/2006/relationships/slide" Target="slides/slide1.xml"/><Relationship Id="rId29" Type="http://schemas.openxmlformats.org/officeDocument/2006/relationships/presProps" Target="presProps.xml"/><Relationship Id="rId28" Type="http://schemas.openxmlformats.org/officeDocument/2006/relationships/notesMaster" Target="notesMasters/notesMaster1.xml"/><Relationship Id="rId27" Type="http://schemas.openxmlformats.org/officeDocument/2006/relationships/slide" Target="slides/slide25.xml"/><Relationship Id="rId26" Type="http://schemas.openxmlformats.org/officeDocument/2006/relationships/slide" Target="slides/slide24.xml"/><Relationship Id="rId25" Type="http://schemas.openxmlformats.org/officeDocument/2006/relationships/slide" Target="slides/slide23.xml"/><Relationship Id="rId24" Type="http://schemas.openxmlformats.org/officeDocument/2006/relationships/slide" Target="slides/slide22.xml"/><Relationship Id="rId23" Type="http://schemas.openxmlformats.org/officeDocument/2006/relationships/slide" Target="slides/slide21.xml"/><Relationship Id="rId22" Type="http://schemas.openxmlformats.org/officeDocument/2006/relationships/slide" Target="slides/slide20.xml"/><Relationship Id="rId21" Type="http://schemas.openxmlformats.org/officeDocument/2006/relationships/slide" Target="slides/slide19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2.png>
</file>

<file path=ppt/media/image3.jpeg>
</file>

<file path=ppt/media/image4.jpe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73.xml"/><Relationship Id="rId8" Type="http://schemas.openxmlformats.org/officeDocument/2006/relationships/tags" Target="../tags/tag72.xml"/><Relationship Id="rId7" Type="http://schemas.openxmlformats.org/officeDocument/2006/relationships/tags" Target="../tags/tag71.xml"/><Relationship Id="rId6" Type="http://schemas.openxmlformats.org/officeDocument/2006/relationships/tags" Target="../tags/tag70.xml"/><Relationship Id="rId5" Type="http://schemas.openxmlformats.org/officeDocument/2006/relationships/tags" Target="../tags/tag69.xml"/><Relationship Id="rId4" Type="http://schemas.openxmlformats.org/officeDocument/2006/relationships/tags" Target="../tags/tag68.xml"/><Relationship Id="rId3" Type="http://schemas.openxmlformats.org/officeDocument/2006/relationships/tags" Target="../tags/tag67.xml"/><Relationship Id="rId2" Type="http://schemas.openxmlformats.org/officeDocument/2006/relationships/tags" Target="../tags/tag66.xml"/><Relationship Id="rId13" Type="http://schemas.openxmlformats.org/officeDocument/2006/relationships/slideLayout" Target="../slideLayouts/slideLayout1.xml"/><Relationship Id="rId12" Type="http://schemas.openxmlformats.org/officeDocument/2006/relationships/image" Target="../media/image2.png"/><Relationship Id="rId11" Type="http://schemas.openxmlformats.org/officeDocument/2006/relationships/tags" Target="../tags/tag75.xml"/><Relationship Id="rId10" Type="http://schemas.openxmlformats.org/officeDocument/2006/relationships/tags" Target="../tags/tag74.xml"/><Relationship Id="rId1" Type="http://schemas.openxmlformats.org/officeDocument/2006/relationships/tags" Target="../tags/tag65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3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5.png"/><Relationship Id="rId1" Type="http://schemas.openxmlformats.org/officeDocument/2006/relationships/image" Target="../media/image4.jpe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1" Type="http://schemas.openxmlformats.org/officeDocument/2006/relationships/image" Target="../media/image6.pn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19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1.xml"/><Relationship Id="rId8" Type="http://schemas.openxmlformats.org/officeDocument/2006/relationships/tags" Target="../tags/tag83.xml"/><Relationship Id="rId7" Type="http://schemas.openxmlformats.org/officeDocument/2006/relationships/tags" Target="../tags/tag82.xml"/><Relationship Id="rId6" Type="http://schemas.openxmlformats.org/officeDocument/2006/relationships/tags" Target="../tags/tag81.xml"/><Relationship Id="rId5" Type="http://schemas.openxmlformats.org/officeDocument/2006/relationships/tags" Target="../tags/tag80.xml"/><Relationship Id="rId4" Type="http://schemas.openxmlformats.org/officeDocument/2006/relationships/tags" Target="../tags/tag79.xml"/><Relationship Id="rId3" Type="http://schemas.openxmlformats.org/officeDocument/2006/relationships/tags" Target="../tags/tag78.xml"/><Relationship Id="rId2" Type="http://schemas.openxmlformats.org/officeDocument/2006/relationships/tags" Target="../tags/tag77.xml"/><Relationship Id="rId1" Type="http://schemas.openxmlformats.org/officeDocument/2006/relationships/tags" Target="../tags/tag76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3.xml.rels><?xml version="1.0" encoding="UTF-8" standalone="yes"?>
<Relationships xmlns="http://schemas.openxmlformats.org/package/2006/relationships"><Relationship Id="rId9" Type="http://schemas.openxmlformats.org/officeDocument/2006/relationships/tags" Target="../tags/tag92.xml"/><Relationship Id="rId8" Type="http://schemas.openxmlformats.org/officeDocument/2006/relationships/tags" Target="../tags/tag91.xml"/><Relationship Id="rId7" Type="http://schemas.openxmlformats.org/officeDocument/2006/relationships/tags" Target="../tags/tag90.xml"/><Relationship Id="rId6" Type="http://schemas.openxmlformats.org/officeDocument/2006/relationships/tags" Target="../tags/tag89.xml"/><Relationship Id="rId5" Type="http://schemas.openxmlformats.org/officeDocument/2006/relationships/tags" Target="../tags/tag88.xml"/><Relationship Id="rId4" Type="http://schemas.openxmlformats.org/officeDocument/2006/relationships/tags" Target="../tags/tag87.xml"/><Relationship Id="rId3" Type="http://schemas.openxmlformats.org/officeDocument/2006/relationships/tags" Target="../tags/tag86.xml"/><Relationship Id="rId2" Type="http://schemas.openxmlformats.org/officeDocument/2006/relationships/tags" Target="../tags/tag85.xml"/><Relationship Id="rId15" Type="http://schemas.openxmlformats.org/officeDocument/2006/relationships/slideLayout" Target="../slideLayouts/slideLayout1.xml"/><Relationship Id="rId14" Type="http://schemas.openxmlformats.org/officeDocument/2006/relationships/tags" Target="../tags/tag97.xml"/><Relationship Id="rId13" Type="http://schemas.openxmlformats.org/officeDocument/2006/relationships/tags" Target="../tags/tag96.xml"/><Relationship Id="rId12" Type="http://schemas.openxmlformats.org/officeDocument/2006/relationships/tags" Target="../tags/tag95.xml"/><Relationship Id="rId11" Type="http://schemas.openxmlformats.org/officeDocument/2006/relationships/tags" Target="../tags/tag94.xml"/><Relationship Id="rId10" Type="http://schemas.openxmlformats.org/officeDocument/2006/relationships/tags" Target="../tags/tag93.xml"/><Relationship Id="rId1" Type="http://schemas.openxmlformats.org/officeDocument/2006/relationships/tags" Target="../tags/tag84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6" Type="http://schemas.openxmlformats.org/officeDocument/2006/relationships/slideLayout" Target="../slideLayouts/slideLayout1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4.xml"/><Relationship Id="rId8" Type="http://schemas.openxmlformats.org/officeDocument/2006/relationships/tags" Target="../tags/tag23.xml"/><Relationship Id="rId7" Type="http://schemas.openxmlformats.org/officeDocument/2006/relationships/tags" Target="../tags/tag22.xml"/><Relationship Id="rId6" Type="http://schemas.openxmlformats.org/officeDocument/2006/relationships/tags" Target="../tags/tag21.xml"/><Relationship Id="rId5" Type="http://schemas.openxmlformats.org/officeDocument/2006/relationships/tags" Target="../tags/tag20.xml"/><Relationship Id="rId4" Type="http://schemas.openxmlformats.org/officeDocument/2006/relationships/tags" Target="../tags/tag19.xml"/><Relationship Id="rId3" Type="http://schemas.openxmlformats.org/officeDocument/2006/relationships/tags" Target="../tags/tag18.xml"/><Relationship Id="rId2" Type="http://schemas.openxmlformats.org/officeDocument/2006/relationships/tags" Target="../tags/tag17.xml"/><Relationship Id="rId13" Type="http://schemas.openxmlformats.org/officeDocument/2006/relationships/slideLayout" Target="../slideLayouts/slideLayout1.xml"/><Relationship Id="rId12" Type="http://schemas.openxmlformats.org/officeDocument/2006/relationships/tags" Target="../tags/tag27.xml"/><Relationship Id="rId11" Type="http://schemas.openxmlformats.org/officeDocument/2006/relationships/tags" Target="../tags/tag26.xml"/><Relationship Id="rId10" Type="http://schemas.openxmlformats.org/officeDocument/2006/relationships/tags" Target="../tags/tag25.xml"/><Relationship Id="rId1" Type="http://schemas.openxmlformats.org/officeDocument/2006/relationships/tags" Target="../tags/tag16.xml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tags" Target="../tags/tag36.xml"/><Relationship Id="rId8" Type="http://schemas.openxmlformats.org/officeDocument/2006/relationships/tags" Target="../tags/tag35.xml"/><Relationship Id="rId7" Type="http://schemas.openxmlformats.org/officeDocument/2006/relationships/tags" Target="../tags/tag34.xml"/><Relationship Id="rId6" Type="http://schemas.openxmlformats.org/officeDocument/2006/relationships/tags" Target="../tags/tag33.xml"/><Relationship Id="rId5" Type="http://schemas.openxmlformats.org/officeDocument/2006/relationships/tags" Target="../tags/tag32.xml"/><Relationship Id="rId4" Type="http://schemas.openxmlformats.org/officeDocument/2006/relationships/tags" Target="../tags/tag31.xml"/><Relationship Id="rId38" Type="http://schemas.openxmlformats.org/officeDocument/2006/relationships/slideLayout" Target="../slideLayouts/slideLayout1.xml"/><Relationship Id="rId37" Type="http://schemas.openxmlformats.org/officeDocument/2006/relationships/tags" Target="../tags/tag64.xml"/><Relationship Id="rId36" Type="http://schemas.openxmlformats.org/officeDocument/2006/relationships/tags" Target="../tags/tag63.xml"/><Relationship Id="rId35" Type="http://schemas.openxmlformats.org/officeDocument/2006/relationships/tags" Target="../tags/tag62.xml"/><Relationship Id="rId34" Type="http://schemas.openxmlformats.org/officeDocument/2006/relationships/tags" Target="../tags/tag61.xml"/><Relationship Id="rId33" Type="http://schemas.openxmlformats.org/officeDocument/2006/relationships/tags" Target="../tags/tag60.xml"/><Relationship Id="rId32" Type="http://schemas.openxmlformats.org/officeDocument/2006/relationships/tags" Target="../tags/tag59.xml"/><Relationship Id="rId31" Type="http://schemas.openxmlformats.org/officeDocument/2006/relationships/tags" Target="../tags/tag58.xml"/><Relationship Id="rId30" Type="http://schemas.openxmlformats.org/officeDocument/2006/relationships/tags" Target="../tags/tag57.xml"/><Relationship Id="rId3" Type="http://schemas.openxmlformats.org/officeDocument/2006/relationships/tags" Target="../tags/tag30.xml"/><Relationship Id="rId29" Type="http://schemas.openxmlformats.org/officeDocument/2006/relationships/tags" Target="../tags/tag56.xml"/><Relationship Id="rId28" Type="http://schemas.openxmlformats.org/officeDocument/2006/relationships/tags" Target="../tags/tag55.xml"/><Relationship Id="rId27" Type="http://schemas.openxmlformats.org/officeDocument/2006/relationships/tags" Target="../tags/tag54.xml"/><Relationship Id="rId26" Type="http://schemas.openxmlformats.org/officeDocument/2006/relationships/tags" Target="../tags/tag53.xml"/><Relationship Id="rId25" Type="http://schemas.openxmlformats.org/officeDocument/2006/relationships/tags" Target="../tags/tag52.xml"/><Relationship Id="rId24" Type="http://schemas.openxmlformats.org/officeDocument/2006/relationships/tags" Target="../tags/tag51.xml"/><Relationship Id="rId23" Type="http://schemas.openxmlformats.org/officeDocument/2006/relationships/tags" Target="../tags/tag50.xml"/><Relationship Id="rId22" Type="http://schemas.openxmlformats.org/officeDocument/2006/relationships/tags" Target="../tags/tag49.xml"/><Relationship Id="rId21" Type="http://schemas.openxmlformats.org/officeDocument/2006/relationships/tags" Target="../tags/tag48.xml"/><Relationship Id="rId20" Type="http://schemas.openxmlformats.org/officeDocument/2006/relationships/tags" Target="../tags/tag47.xml"/><Relationship Id="rId2" Type="http://schemas.openxmlformats.org/officeDocument/2006/relationships/tags" Target="../tags/tag29.xml"/><Relationship Id="rId19" Type="http://schemas.openxmlformats.org/officeDocument/2006/relationships/tags" Target="../tags/tag46.xml"/><Relationship Id="rId18" Type="http://schemas.openxmlformats.org/officeDocument/2006/relationships/tags" Target="../tags/tag45.xml"/><Relationship Id="rId17" Type="http://schemas.openxmlformats.org/officeDocument/2006/relationships/tags" Target="../tags/tag44.xml"/><Relationship Id="rId16" Type="http://schemas.openxmlformats.org/officeDocument/2006/relationships/tags" Target="../tags/tag43.xml"/><Relationship Id="rId15" Type="http://schemas.openxmlformats.org/officeDocument/2006/relationships/tags" Target="../tags/tag42.xml"/><Relationship Id="rId14" Type="http://schemas.openxmlformats.org/officeDocument/2006/relationships/tags" Target="../tags/tag41.xml"/><Relationship Id="rId13" Type="http://schemas.openxmlformats.org/officeDocument/2006/relationships/tags" Target="../tags/tag40.xml"/><Relationship Id="rId12" Type="http://schemas.openxmlformats.org/officeDocument/2006/relationships/tags" Target="../tags/tag39.xml"/><Relationship Id="rId11" Type="http://schemas.openxmlformats.org/officeDocument/2006/relationships/tags" Target="../tags/tag38.xml"/><Relationship Id="rId10" Type="http://schemas.openxmlformats.org/officeDocument/2006/relationships/tags" Target="../tags/tag37.xml"/><Relationship Id="rId1" Type="http://schemas.openxmlformats.org/officeDocument/2006/relationships/tags" Target="../tags/tag28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3810" y="-99695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674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71908" y="1067796"/>
            <a:ext cx="8248187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71908" y="1144851"/>
            <a:ext cx="8248187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40145" y="4659630"/>
            <a:ext cx="2167890" cy="56578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719830" y="4653280"/>
            <a:ext cx="2226945" cy="1169035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31360" y="5017770"/>
            <a:ext cx="1498600" cy="47688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/>
              <a:t>小组成员：</a:t>
            </a:r>
            <a:r>
              <a:rPr kumimoji="1" lang="en-US" altLang="zh-CN"/>
              <a:t>   </a:t>
            </a:r>
            <a:r>
              <a:rPr kumimoji="1" lang="zh-CN" altLang="en-US"/>
              <a:t>周超</a:t>
            </a:r>
            <a:r>
              <a:rPr kumimoji="1" lang="en-US" altLang="zh-CN"/>
              <a:t>  </a:t>
            </a:r>
            <a:endParaRPr kumimoji="1" lang="en-US" altLang="zh-CN"/>
          </a:p>
          <a:p>
            <a:pPr algn="l">
              <a:lnSpc>
                <a:spcPct val="100000"/>
              </a:lnSpc>
            </a:pPr>
            <a:r>
              <a:rPr kumimoji="1" lang="zh-CN" altLang="en-US"/>
              <a:t>郑凯文</a:t>
            </a:r>
            <a:r>
              <a:rPr kumimoji="1" lang="en-US" altLang="zh-CN"/>
              <a:t>  </a:t>
            </a:r>
            <a:endParaRPr kumimoji="1" lang="en-US" altLang="zh-CN"/>
          </a:p>
          <a:p>
            <a:pPr algn="l">
              <a:lnSpc>
                <a:spcPct val="100000"/>
              </a:lnSpc>
            </a:pPr>
            <a:r>
              <a:rPr kumimoji="1" lang="zh-CN" altLang="en-US"/>
              <a:t>周昱衡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03582" y="4707000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007485" y="4730750"/>
            <a:ext cx="311785" cy="216535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079598" y="4745187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26969" y="4777876"/>
            <a:ext cx="316843" cy="316843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07359" y="4855157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367255" y="4707000"/>
            <a:ext cx="93937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2025.5.23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2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3023180" y="1393960"/>
            <a:ext cx="6145643" cy="1902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3600">
                <a:ln w="28575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基于STM32的打靶瞄准系统设计开题报告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08924" y="1645662"/>
            <a:ext cx="4942190" cy="4301663"/>
          </a:xfrm>
          <a:custGeom>
            <a:avLst/>
            <a:gdLst>
              <a:gd name="connsiteX0" fmla="*/ 196194 w 4404145"/>
              <a:gd name="connsiteY0" fmla="*/ 0 h 3833350"/>
              <a:gd name="connsiteX1" fmla="*/ 4399699 w 4404145"/>
              <a:gd name="connsiteY1" fmla="*/ 0 h 3833350"/>
              <a:gd name="connsiteX2" fmla="*/ 4404146 w 4404145"/>
              <a:gd name="connsiteY2" fmla="*/ 3833351 h 3833350"/>
              <a:gd name="connsiteX3" fmla="*/ 0 w 4404145"/>
              <a:gd name="connsiteY3" fmla="*/ 3833351 h 3833350"/>
              <a:gd name="connsiteX4" fmla="*/ 196194 w 4404145"/>
              <a:gd name="connsiteY4" fmla="*/ 0 h 3833350"/>
            </a:gdLst>
            <a:ahLst/>
            <a:cxnLst/>
            <a:rect l="l" t="t" r="r" b="b"/>
            <a:pathLst>
              <a:path w="4404145" h="3833350">
                <a:moveTo>
                  <a:pt x="196194" y="0"/>
                </a:moveTo>
                <a:lnTo>
                  <a:pt x="4399699" y="0"/>
                </a:lnTo>
                <a:lnTo>
                  <a:pt x="4404146" y="3833351"/>
                </a:lnTo>
                <a:lnTo>
                  <a:pt x="0" y="3833351"/>
                </a:lnTo>
                <a:lnTo>
                  <a:pt x="19619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808924" y="5826572"/>
            <a:ext cx="4942191" cy="120755"/>
          </a:xfrm>
          <a:custGeom>
            <a:avLst/>
            <a:gdLst>
              <a:gd name="connsiteX0" fmla="*/ 5508 w 4404146"/>
              <a:gd name="connsiteY0" fmla="*/ 0 h 107609"/>
              <a:gd name="connsiteX1" fmla="*/ 4404021 w 4404146"/>
              <a:gd name="connsiteY1" fmla="*/ 0 h 107609"/>
              <a:gd name="connsiteX2" fmla="*/ 4404146 w 4404146"/>
              <a:gd name="connsiteY2" fmla="*/ 107609 h 107609"/>
              <a:gd name="connsiteX3" fmla="*/ 0 w 4404146"/>
              <a:gd name="connsiteY3" fmla="*/ 107609 h 107609"/>
            </a:gdLst>
            <a:ahLst/>
            <a:cxnLst/>
            <a:rect l="l" t="t" r="r" b="b"/>
            <a:pathLst>
              <a:path w="4404146" h="107609">
                <a:moveTo>
                  <a:pt x="5508" y="0"/>
                </a:moveTo>
                <a:lnTo>
                  <a:pt x="4404021" y="0"/>
                </a:lnTo>
                <a:lnTo>
                  <a:pt x="4404146" y="107609"/>
                </a:lnTo>
                <a:lnTo>
                  <a:pt x="0" y="107609"/>
                </a:lnTo>
                <a:close/>
              </a:path>
            </a:pathLst>
          </a:custGeom>
          <a:solidFill>
            <a:schemeClr val="accent1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5" name="组合 4"/>
          <p:cNvGrpSpPr/>
          <p:nvPr/>
        </p:nvGrpSpPr>
        <p:grpSpPr>
          <a:xfrm>
            <a:off x="5108278" y="1974795"/>
            <a:ext cx="315293" cy="315293"/>
            <a:chOff x="5108278" y="1974795"/>
            <a:chExt cx="315293" cy="315293"/>
          </a:xfrm>
        </p:grpSpPr>
        <p:sp>
          <p:nvSpPr>
            <p:cNvPr id="6" name="标题 1"/>
            <p:cNvSpPr txBox="1"/>
            <p:nvPr/>
          </p:nvSpPr>
          <p:spPr>
            <a:xfrm>
              <a:off x="5108278" y="1974795"/>
              <a:ext cx="315293" cy="315293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7" name="标题 1"/>
            <p:cNvSpPr txBox="1"/>
            <p:nvPr/>
          </p:nvSpPr>
          <p:spPr>
            <a:xfrm>
              <a:off x="5108278" y="1974795"/>
              <a:ext cx="315293" cy="174748"/>
            </a:xfrm>
            <a:custGeom>
              <a:avLst/>
              <a:gdLst>
                <a:gd name="connsiteX0" fmla="*/ 140484 w 280968"/>
                <a:gd name="connsiteY0" fmla="*/ 0 h 155724"/>
                <a:gd name="connsiteX1" fmla="*/ 280968 w 280968"/>
                <a:gd name="connsiteY1" fmla="*/ 140484 h 155724"/>
                <a:gd name="connsiteX2" fmla="*/ 277891 w 280968"/>
                <a:gd name="connsiteY2" fmla="*/ 155724 h 155724"/>
                <a:gd name="connsiteX3" fmla="*/ 269928 w 280968"/>
                <a:gd name="connsiteY3" fmla="*/ 116281 h 155724"/>
                <a:gd name="connsiteX4" fmla="*/ 140484 w 280968"/>
                <a:gd name="connsiteY4" fmla="*/ 30480 h 155724"/>
                <a:gd name="connsiteX5" fmla="*/ 11040 w 280968"/>
                <a:gd name="connsiteY5" fmla="*/ 116281 h 155724"/>
                <a:gd name="connsiteX6" fmla="*/ 3077 w 280968"/>
                <a:gd name="connsiteY6" fmla="*/ 155724 h 155724"/>
                <a:gd name="connsiteX7" fmla="*/ 0 w 280968"/>
                <a:gd name="connsiteY7" fmla="*/ 140484 h 155724"/>
                <a:gd name="connsiteX8" fmla="*/ 140484 w 280968"/>
                <a:gd name="connsiteY8" fmla="*/ 0 h 155724"/>
              </a:gdLst>
              <a:ahLst/>
              <a:cxnLst/>
              <a:rect l="l" t="t" r="r" b="b"/>
              <a:pathLst>
                <a:path w="280968" h="155724">
                  <a:moveTo>
                    <a:pt x="140484" y="0"/>
                  </a:moveTo>
                  <a:cubicBezTo>
                    <a:pt x="218071" y="0"/>
                    <a:pt x="280968" y="62897"/>
                    <a:pt x="280968" y="140484"/>
                  </a:cubicBezTo>
                  <a:lnTo>
                    <a:pt x="277891" y="155724"/>
                  </a:lnTo>
                  <a:lnTo>
                    <a:pt x="269928" y="116281"/>
                  </a:lnTo>
                  <a:cubicBezTo>
                    <a:pt x="248602" y="65860"/>
                    <a:pt x="198675" y="30480"/>
                    <a:pt x="140484" y="30480"/>
                  </a:cubicBezTo>
                  <a:cubicBezTo>
                    <a:pt x="82294" y="30480"/>
                    <a:pt x="32367" y="65860"/>
                    <a:pt x="11040" y="116281"/>
                  </a:cubicBezTo>
                  <a:lnTo>
                    <a:pt x="3077" y="155724"/>
                  </a:lnTo>
                  <a:lnTo>
                    <a:pt x="0" y="140484"/>
                  </a:lnTo>
                  <a:cubicBezTo>
                    <a:pt x="0" y="62897"/>
                    <a:pt x="62897" y="0"/>
                    <a:pt x="140484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8" name="标题 1"/>
          <p:cNvSpPr txBox="1"/>
          <p:nvPr/>
        </p:nvSpPr>
        <p:spPr>
          <a:xfrm flipH="1">
            <a:off x="6601316" y="1671754"/>
            <a:ext cx="4942190" cy="4301663"/>
          </a:xfrm>
          <a:custGeom>
            <a:avLst/>
            <a:gdLst>
              <a:gd name="connsiteX0" fmla="*/ 196194 w 4404145"/>
              <a:gd name="connsiteY0" fmla="*/ 0 h 3833350"/>
              <a:gd name="connsiteX1" fmla="*/ 4399699 w 4404145"/>
              <a:gd name="connsiteY1" fmla="*/ 0 h 3833350"/>
              <a:gd name="connsiteX2" fmla="*/ 4404146 w 4404145"/>
              <a:gd name="connsiteY2" fmla="*/ 3833351 h 3833350"/>
              <a:gd name="connsiteX3" fmla="*/ 0 w 4404145"/>
              <a:gd name="connsiteY3" fmla="*/ 3833351 h 3833350"/>
              <a:gd name="connsiteX4" fmla="*/ 196194 w 4404145"/>
              <a:gd name="connsiteY4" fmla="*/ 0 h 3833350"/>
            </a:gdLst>
            <a:ahLst/>
            <a:cxnLst/>
            <a:rect l="l" t="t" r="r" b="b"/>
            <a:pathLst>
              <a:path w="4404145" h="3833350">
                <a:moveTo>
                  <a:pt x="196194" y="0"/>
                </a:moveTo>
                <a:lnTo>
                  <a:pt x="4399699" y="0"/>
                </a:lnTo>
                <a:lnTo>
                  <a:pt x="4404146" y="3833351"/>
                </a:lnTo>
                <a:lnTo>
                  <a:pt x="0" y="3833351"/>
                </a:lnTo>
                <a:lnTo>
                  <a:pt x="196194" y="0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6601531" y="5852663"/>
            <a:ext cx="4942191" cy="120755"/>
          </a:xfrm>
          <a:custGeom>
            <a:avLst/>
            <a:gdLst>
              <a:gd name="connsiteX0" fmla="*/ 5508 w 4404146"/>
              <a:gd name="connsiteY0" fmla="*/ 0 h 107609"/>
              <a:gd name="connsiteX1" fmla="*/ 4404021 w 4404146"/>
              <a:gd name="connsiteY1" fmla="*/ 0 h 107609"/>
              <a:gd name="connsiteX2" fmla="*/ 4404146 w 4404146"/>
              <a:gd name="connsiteY2" fmla="*/ 107609 h 107609"/>
              <a:gd name="connsiteX3" fmla="*/ 0 w 4404146"/>
              <a:gd name="connsiteY3" fmla="*/ 107609 h 107609"/>
            </a:gdLst>
            <a:ahLst/>
            <a:cxnLst/>
            <a:rect l="l" t="t" r="r" b="b"/>
            <a:pathLst>
              <a:path w="4404146" h="107609">
                <a:moveTo>
                  <a:pt x="5508" y="0"/>
                </a:moveTo>
                <a:lnTo>
                  <a:pt x="4404021" y="0"/>
                </a:lnTo>
                <a:lnTo>
                  <a:pt x="4404146" y="107609"/>
                </a:lnTo>
                <a:lnTo>
                  <a:pt x="0" y="107609"/>
                </a:lnTo>
                <a:close/>
              </a:path>
            </a:pathLst>
          </a:custGeom>
          <a:solidFill>
            <a:schemeClr val="accent2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0" name="组合 9"/>
          <p:cNvGrpSpPr/>
          <p:nvPr/>
        </p:nvGrpSpPr>
        <p:grpSpPr>
          <a:xfrm>
            <a:off x="6763975" y="2000887"/>
            <a:ext cx="315293" cy="315293"/>
            <a:chOff x="6763975" y="2000887"/>
            <a:chExt cx="315293" cy="315293"/>
          </a:xfrm>
        </p:grpSpPr>
        <p:sp>
          <p:nvSpPr>
            <p:cNvPr id="11" name="标题 1"/>
            <p:cNvSpPr txBox="1"/>
            <p:nvPr/>
          </p:nvSpPr>
          <p:spPr>
            <a:xfrm>
              <a:off x="6763975" y="2000887"/>
              <a:ext cx="315293" cy="315293"/>
            </a:xfrm>
            <a:prstGeom prst="ellipse">
              <a:avLst/>
            </a:prstGeom>
            <a:solidFill>
              <a:schemeClr val="bg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/>
          </p:nvSpPr>
          <p:spPr>
            <a:xfrm>
              <a:off x="6763975" y="2000887"/>
              <a:ext cx="315293" cy="174748"/>
            </a:xfrm>
            <a:custGeom>
              <a:avLst/>
              <a:gdLst>
                <a:gd name="connsiteX0" fmla="*/ 140484 w 280968"/>
                <a:gd name="connsiteY0" fmla="*/ 0 h 155724"/>
                <a:gd name="connsiteX1" fmla="*/ 280968 w 280968"/>
                <a:gd name="connsiteY1" fmla="*/ 140484 h 155724"/>
                <a:gd name="connsiteX2" fmla="*/ 277891 w 280968"/>
                <a:gd name="connsiteY2" fmla="*/ 155724 h 155724"/>
                <a:gd name="connsiteX3" fmla="*/ 269928 w 280968"/>
                <a:gd name="connsiteY3" fmla="*/ 116281 h 155724"/>
                <a:gd name="connsiteX4" fmla="*/ 140484 w 280968"/>
                <a:gd name="connsiteY4" fmla="*/ 30480 h 155724"/>
                <a:gd name="connsiteX5" fmla="*/ 11040 w 280968"/>
                <a:gd name="connsiteY5" fmla="*/ 116281 h 155724"/>
                <a:gd name="connsiteX6" fmla="*/ 3077 w 280968"/>
                <a:gd name="connsiteY6" fmla="*/ 155724 h 155724"/>
                <a:gd name="connsiteX7" fmla="*/ 0 w 280968"/>
                <a:gd name="connsiteY7" fmla="*/ 140484 h 155724"/>
                <a:gd name="connsiteX8" fmla="*/ 140484 w 280968"/>
                <a:gd name="connsiteY8" fmla="*/ 0 h 155724"/>
              </a:gdLst>
              <a:ahLst/>
              <a:cxnLst/>
              <a:rect l="l" t="t" r="r" b="b"/>
              <a:pathLst>
                <a:path w="280968" h="155724">
                  <a:moveTo>
                    <a:pt x="140484" y="0"/>
                  </a:moveTo>
                  <a:cubicBezTo>
                    <a:pt x="218071" y="0"/>
                    <a:pt x="280968" y="62897"/>
                    <a:pt x="280968" y="140484"/>
                  </a:cubicBezTo>
                  <a:lnTo>
                    <a:pt x="277891" y="155724"/>
                  </a:lnTo>
                  <a:lnTo>
                    <a:pt x="269928" y="116281"/>
                  </a:lnTo>
                  <a:cubicBezTo>
                    <a:pt x="248602" y="65860"/>
                    <a:pt x="198675" y="30480"/>
                    <a:pt x="140484" y="30480"/>
                  </a:cubicBezTo>
                  <a:cubicBezTo>
                    <a:pt x="82294" y="30480"/>
                    <a:pt x="32367" y="65860"/>
                    <a:pt x="11040" y="116281"/>
                  </a:cubicBezTo>
                  <a:lnTo>
                    <a:pt x="3077" y="155724"/>
                  </a:lnTo>
                  <a:lnTo>
                    <a:pt x="0" y="140484"/>
                  </a:lnTo>
                  <a:cubicBezTo>
                    <a:pt x="0" y="62897"/>
                    <a:pt x="62897" y="0"/>
                    <a:pt x="140484" y="0"/>
                  </a:cubicBezTo>
                  <a:close/>
                </a:path>
              </a:pathLst>
            </a:custGeom>
            <a:solidFill>
              <a:schemeClr val="bg1">
                <a:lumMod val="8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/>
        </p:nvSpPr>
        <p:spPr>
          <a:xfrm>
            <a:off x="10551080" y="1645662"/>
            <a:ext cx="351693" cy="723274"/>
          </a:xfrm>
          <a:custGeom>
            <a:avLst/>
            <a:gdLst>
              <a:gd name="connsiteX0" fmla="*/ 0 w 313405"/>
              <a:gd name="connsiteY0" fmla="*/ 0 h 644533"/>
              <a:gd name="connsiteX1" fmla="*/ 56747 w 313405"/>
              <a:gd name="connsiteY1" fmla="*/ 644533 h 644533"/>
              <a:gd name="connsiteX2" fmla="*/ 180663 w 313405"/>
              <a:gd name="connsiteY2" fmla="*/ 420331 h 644533"/>
              <a:gd name="connsiteX3" fmla="*/ 313406 w 313405"/>
              <a:gd name="connsiteY3" fmla="*/ 644533 h 644533"/>
              <a:gd name="connsiteX4" fmla="*/ 243317 w 313405"/>
              <a:gd name="connsiteY4" fmla="*/ 0 h 644533"/>
              <a:gd name="connsiteX5" fmla="*/ 0 w 313405"/>
              <a:gd name="connsiteY5" fmla="*/ 0 h 644533"/>
            </a:gdLst>
            <a:ahLst/>
            <a:cxnLst/>
            <a:rect l="l" t="t" r="r" b="b"/>
            <a:pathLst>
              <a:path w="313405" h="644533">
                <a:moveTo>
                  <a:pt x="0" y="0"/>
                </a:moveTo>
                <a:lnTo>
                  <a:pt x="56747" y="644533"/>
                </a:lnTo>
                <a:lnTo>
                  <a:pt x="180663" y="420331"/>
                </a:lnTo>
                <a:lnTo>
                  <a:pt x="313406" y="644533"/>
                </a:lnTo>
                <a:lnTo>
                  <a:pt x="24331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2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463250" y="259946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5463250" y="351947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463250" y="4439483"/>
            <a:ext cx="1302783" cy="878854"/>
          </a:xfrm>
          <a:custGeom>
            <a:avLst/>
            <a:gdLst>
              <a:gd name="connsiteX0" fmla="*/ 70053 w 1041267"/>
              <a:gd name="connsiteY0" fmla="*/ 410044 h 702437"/>
              <a:gd name="connsiteX1" fmla="*/ 0 w 1041267"/>
              <a:gd name="connsiteY1" fmla="*/ 702437 h 702437"/>
              <a:gd name="connsiteX2" fmla="*/ 450561 w 1041267"/>
              <a:gd name="connsiteY2" fmla="*/ 369490 h 702437"/>
              <a:gd name="connsiteX3" fmla="*/ 680671 w 1041267"/>
              <a:gd name="connsiteY3" fmla="*/ 369490 h 702437"/>
              <a:gd name="connsiteX4" fmla="*/ 680671 w 1041267"/>
              <a:gd name="connsiteY4" fmla="*/ 544247 h 702437"/>
              <a:gd name="connsiteX5" fmla="*/ 1041267 w 1041267"/>
              <a:gd name="connsiteY5" fmla="*/ 256658 h 702437"/>
              <a:gd name="connsiteX6" fmla="*/ 676224 w 1041267"/>
              <a:gd name="connsiteY6" fmla="*/ 0 h 702437"/>
              <a:gd name="connsiteX7" fmla="*/ 676224 w 1041267"/>
              <a:gd name="connsiteY7" fmla="*/ 137190 h 702437"/>
              <a:gd name="connsiteX8" fmla="*/ 325182 w 1041267"/>
              <a:gd name="connsiteY8" fmla="*/ 203826 h 702437"/>
              <a:gd name="connsiteX9" fmla="*/ 70053 w 1041267"/>
              <a:gd name="connsiteY9" fmla="*/ 410044 h 702437"/>
            </a:gdLst>
            <a:ahLst/>
            <a:cxnLst/>
            <a:rect l="l" t="t" r="r" b="b"/>
            <a:pathLst>
              <a:path w="1041267" h="702437">
                <a:moveTo>
                  <a:pt x="70053" y="410044"/>
                </a:moveTo>
                <a:cubicBezTo>
                  <a:pt x="15856" y="493146"/>
                  <a:pt x="0" y="702437"/>
                  <a:pt x="0" y="702437"/>
                </a:cubicBezTo>
                <a:cubicBezTo>
                  <a:pt x="0" y="702437"/>
                  <a:pt x="87708" y="407122"/>
                  <a:pt x="450561" y="369490"/>
                </a:cubicBezTo>
                <a:lnTo>
                  <a:pt x="680671" y="369490"/>
                </a:lnTo>
                <a:lnTo>
                  <a:pt x="680671" y="544247"/>
                </a:lnTo>
                <a:lnTo>
                  <a:pt x="1041267" y="256658"/>
                </a:lnTo>
                <a:lnTo>
                  <a:pt x="676224" y="0"/>
                </a:lnTo>
                <a:lnTo>
                  <a:pt x="676224" y="137190"/>
                </a:lnTo>
                <a:cubicBezTo>
                  <a:pt x="559210" y="159402"/>
                  <a:pt x="442196" y="155985"/>
                  <a:pt x="325182" y="203826"/>
                </a:cubicBezTo>
                <a:cubicBezTo>
                  <a:pt x="224154" y="249302"/>
                  <a:pt x="124250" y="326942"/>
                  <a:pt x="70053" y="410044"/>
                </a:cubicBezTo>
                <a:close/>
              </a:path>
            </a:pathLst>
          </a:custGeom>
          <a:gradFill>
            <a:gsLst>
              <a:gs pos="200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1310621" y="1645662"/>
            <a:ext cx="351693" cy="723274"/>
          </a:xfrm>
          <a:custGeom>
            <a:avLst/>
            <a:gdLst>
              <a:gd name="connsiteX0" fmla="*/ 0 w 313405"/>
              <a:gd name="connsiteY0" fmla="*/ 0 h 644533"/>
              <a:gd name="connsiteX1" fmla="*/ 56747 w 313405"/>
              <a:gd name="connsiteY1" fmla="*/ 644533 h 644533"/>
              <a:gd name="connsiteX2" fmla="*/ 180663 w 313405"/>
              <a:gd name="connsiteY2" fmla="*/ 420331 h 644533"/>
              <a:gd name="connsiteX3" fmla="*/ 313406 w 313405"/>
              <a:gd name="connsiteY3" fmla="*/ 644533 h 644533"/>
              <a:gd name="connsiteX4" fmla="*/ 243317 w 313405"/>
              <a:gd name="connsiteY4" fmla="*/ 0 h 644533"/>
              <a:gd name="connsiteX5" fmla="*/ 0 w 313405"/>
              <a:gd name="connsiteY5" fmla="*/ 0 h 644533"/>
            </a:gdLst>
            <a:ahLst/>
            <a:cxnLst/>
            <a:rect l="l" t="t" r="r" b="b"/>
            <a:pathLst>
              <a:path w="313405" h="644533">
                <a:moveTo>
                  <a:pt x="0" y="0"/>
                </a:moveTo>
                <a:lnTo>
                  <a:pt x="56747" y="644533"/>
                </a:lnTo>
                <a:lnTo>
                  <a:pt x="180663" y="420331"/>
                </a:lnTo>
                <a:lnTo>
                  <a:pt x="313406" y="644533"/>
                </a:lnTo>
                <a:lnTo>
                  <a:pt x="243317" y="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 w="6634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1310640" y="2997200"/>
            <a:ext cx="3870325" cy="190119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硬件架构图</a:t>
            </a:r>
            <a:endParaRPr kumimoji="1" lang="en-US" altLang="zh-CN" sz="5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9" name="标题 1"/>
          <p:cNvSpPr txBox="1"/>
          <p:nvPr/>
        </p:nvSpPr>
        <p:spPr>
          <a:xfrm>
            <a:off x="7166019" y="2563081"/>
            <a:ext cx="3763828" cy="3109083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OpenMV（图像采集）→ STM32（数据处理）→ TMC2209（电机驱动）→ 步进电机（X/Y轴）→ 激光模块</a:t>
            </a:r>
            <a:endParaRPr kumimoji="1" lang="zh-CN" altLang="en-US" sz="2800"/>
          </a:p>
        </p:txBody>
      </p: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硬件架构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硬件模块设计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04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151453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4079760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高性能Cortex- M4内核，支持PWM输出与UART通信。</a:t>
            </a:r>
            <a:endParaRPr kumimoji="1" lang="zh-CN" altLang="en-US" sz="2000"/>
          </a:p>
          <a:p>
            <a:pPr algn="ctr">
              <a:lnSpc>
                <a:spcPct val="110000"/>
              </a:lnSpc>
            </a:pPr>
            <a:endParaRPr kumimoji="1" lang="zh-CN" altLang="en-US" sz="2000"/>
          </a:p>
        </p:txBody>
      </p:sp>
      <p:sp>
        <p:nvSpPr>
          <p:cNvPr id="7" name="标题 1"/>
          <p:cNvSpPr txBox="1"/>
          <p:nvPr>
            <p:custDataLst>
              <p:tags r:id="rId3"/>
            </p:custDataLst>
          </p:nvPr>
        </p:nvSpPr>
        <p:spPr>
          <a:xfrm>
            <a:off x="7751881" y="2230243"/>
            <a:ext cx="3402144" cy="3100647"/>
          </a:xfrm>
          <a:prstGeom prst="hexagon">
            <a:avLst/>
          </a:prstGeom>
          <a:solidFill>
            <a:schemeClr val="accent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4"/>
            </p:custDataLst>
          </p:nvPr>
        </p:nvSpPr>
        <p:spPr>
          <a:xfrm>
            <a:off x="7679553" y="2230243"/>
            <a:ext cx="3402144" cy="3100647"/>
          </a:xfrm>
          <a:prstGeom prst="hexagon">
            <a:avLst/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5"/>
            </p:custDataLst>
          </p:nvPr>
        </p:nvSpPr>
        <p:spPr>
          <a:xfrm>
            <a:off x="4440196" y="2030917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6"/>
            </p:custDataLst>
          </p:nvPr>
        </p:nvSpPr>
        <p:spPr>
          <a:xfrm>
            <a:off x="7896470" y="2030772"/>
            <a:ext cx="724384" cy="624469"/>
          </a:xfrm>
          <a:prstGeom prst="hexagon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7"/>
            </p:custDataLst>
          </p:nvPr>
        </p:nvSpPr>
        <p:spPr>
          <a:xfrm>
            <a:off x="4367320" y="2061221"/>
            <a:ext cx="850900" cy="5651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8"/>
            </p:custDataLst>
          </p:nvPr>
        </p:nvSpPr>
        <p:spPr>
          <a:xfrm>
            <a:off x="7823594" y="2061076"/>
            <a:ext cx="850900" cy="5651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9"/>
            </p:custDataLst>
          </p:nvPr>
        </p:nvSpPr>
        <p:spPr>
          <a:xfrm>
            <a:off x="931545" y="3429635"/>
            <a:ext cx="2806700" cy="127635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endParaRPr kumimoji="1" lang="zh-CN" altLang="en-US" sz="2000"/>
          </a:p>
        </p:txBody>
      </p:sp>
      <p:sp>
        <p:nvSpPr>
          <p:cNvPr id="16" name="标题 1"/>
          <p:cNvSpPr txBox="1"/>
          <p:nvPr>
            <p:custDataLst>
              <p:tags r:id="rId10"/>
            </p:custDataLst>
          </p:nvPr>
        </p:nvSpPr>
        <p:spPr>
          <a:xfrm>
            <a:off x="7967939" y="3141163"/>
            <a:ext cx="2856931" cy="146803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满足实时控制需求，确保系统稳定运行。</a:t>
            </a:r>
            <a:endParaRPr kumimoji="1" lang="zh-CN" altLang="en-US" sz="2000"/>
          </a:p>
          <a:p>
            <a:pPr algn="l">
              <a:lnSpc>
                <a:spcPct val="150000"/>
              </a:lnSpc>
            </a:pPr>
            <a:endParaRPr kumimoji="1" lang="zh-CN" altLang="en-US" sz="2000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262836" y="1526782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主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控</a:t>
            </a: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单片机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: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  <a:sym typeface="+mn-ea"/>
              </a:rPr>
              <a:t>STM32F411CEU6</a:t>
            </a:r>
            <a:endParaRPr kumimoji="1" lang="zh-CN" altLang="en-US" sz="2800" b="1"/>
          </a:p>
        </p:txBody>
      </p:sp>
      <p:pic>
        <p:nvPicPr>
          <p:cNvPr id="22" name="图片 21" descr="stm32f411ceu6"/>
          <p:cNvPicPr>
            <a:picLocks noChangeAspect="1"/>
          </p:cNvPicPr>
          <p:nvPr>
            <p:custDataLst>
              <p:tags r:id="rId11"/>
            </p:custDataLst>
          </p:nvPr>
        </p:nvPicPr>
        <p:blipFill>
          <a:blip r:embed="rId12"/>
          <a:stretch>
            <a:fillRect/>
          </a:stretch>
        </p:blipFill>
        <p:spPr>
          <a:xfrm>
            <a:off x="191135" y="2348865"/>
            <a:ext cx="3834130" cy="2981325"/>
          </a:xfrm>
          <a:prstGeom prst="rect">
            <a:avLst/>
          </a:prstGeom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-83820" y="-27305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46706" y="3933213"/>
            <a:ext cx="10884756" cy="2304367"/>
          </a:xfrm>
          <a:custGeom>
            <a:avLst/>
            <a:gdLst>
              <a:gd name="connsiteX0" fmla="*/ 140676 w 11645349"/>
              <a:gd name="connsiteY0" fmla="*/ 2814320 h 3109847"/>
              <a:gd name="connsiteX1" fmla="*/ 140676 w 11645349"/>
              <a:gd name="connsiteY1" fmla="*/ 2915920 h 3109847"/>
              <a:gd name="connsiteX2" fmla="*/ 1605940 w 11645349"/>
              <a:gd name="connsiteY2" fmla="*/ 2930682 h 3109847"/>
              <a:gd name="connsiteX3" fmla="*/ 6046081 w 11645349"/>
              <a:gd name="connsiteY3" fmla="*/ 503699 h 3109847"/>
              <a:gd name="connsiteX4" fmla="*/ 9510434 w 11645349"/>
              <a:gd name="connsiteY4" fmla="*/ 2124395 h 3109847"/>
              <a:gd name="connsiteX5" fmla="*/ 11645349 w 11645349"/>
              <a:gd name="connsiteY5" fmla="*/ 0 h 3109847"/>
              <a:gd name="connsiteX6" fmla="*/ 10889083 w 10889083"/>
              <a:gd name="connsiteY6" fmla="*/ 138543 h 4180794"/>
              <a:gd name="connsiteX7" fmla="*/ 10889083 w 10889083"/>
              <a:gd name="connsiteY7" fmla="*/ 209425 h 4251676"/>
            </a:gdLst>
            <a:ahLst/>
            <a:cxnLst/>
            <a:rect l="l" t="t" r="r" b="b"/>
            <a:pathLst>
              <a:path w="11645349" h="3109847">
                <a:moveTo>
                  <a:pt x="140676" y="2814320"/>
                </a:moveTo>
                <a:cubicBezTo>
                  <a:pt x="19602" y="2766906"/>
                  <a:pt x="-103535" y="2896526"/>
                  <a:pt x="140676" y="2915920"/>
                </a:cubicBezTo>
                <a:cubicBezTo>
                  <a:pt x="384887" y="2935314"/>
                  <a:pt x="621706" y="3332719"/>
                  <a:pt x="1605940" y="2930682"/>
                </a:cubicBezTo>
                <a:cubicBezTo>
                  <a:pt x="2590174" y="2528645"/>
                  <a:pt x="4728665" y="638080"/>
                  <a:pt x="6046081" y="503699"/>
                </a:cubicBezTo>
                <a:cubicBezTo>
                  <a:pt x="7363497" y="369318"/>
                  <a:pt x="8238741" y="2307275"/>
                  <a:pt x="9510434" y="2124395"/>
                </a:cubicBezTo>
                <a:cubicBezTo>
                  <a:pt x="10782127" y="1941515"/>
                  <a:pt x="10845788" y="317619"/>
                  <a:pt x="11645349" y="0"/>
                </a:cubicBezTo>
              </a:path>
            </a:pathLst>
          </a:custGeom>
          <a:noFill/>
          <a:ln w="34925" cap="sq">
            <a:gradFill>
              <a:gsLst>
                <a:gs pos="0">
                  <a:schemeClr val="accent1">
                    <a:lumMod val="40000"/>
                    <a:lumOff val="60000"/>
                    <a:alpha val="0"/>
                  </a:schemeClr>
                </a:gs>
                <a:gs pos="33000">
                  <a:schemeClr val="accent1">
                    <a:lumMod val="60000"/>
                    <a:lumOff val="40000"/>
                    <a:alpha val="100000"/>
                  </a:schemeClr>
                </a:gs>
                <a:gs pos="75000">
                  <a:schemeClr val="accent1">
                    <a:alpha val="100000"/>
                  </a:schemeClr>
                </a:gs>
              </a:gsLst>
              <a:lin ang="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91618" y="5733212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</a:t>
            </a:r>
            <a:endParaRPr kumimoji="1" lang="zh-CN" altLang="en-US" sz="2800"/>
          </a:p>
        </p:txBody>
      </p:sp>
      <p:sp>
        <p:nvSpPr>
          <p:cNvPr id="5" name="标题 1"/>
          <p:cNvSpPr txBox="1"/>
          <p:nvPr/>
        </p:nvSpPr>
        <p:spPr>
          <a:xfrm>
            <a:off x="4727731" y="3068841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实时捕获靶面图像，运行靶心识别算法</a:t>
            </a:r>
            <a:endParaRPr kumimoji="1" lang="zh-CN" altLang="en-US" sz="2800"/>
          </a:p>
        </p:txBody>
      </p:sp>
      <p:sp>
        <p:nvSpPr>
          <p:cNvPr id="6" name="标题 1"/>
          <p:cNvSpPr txBox="1"/>
          <p:nvPr/>
        </p:nvSpPr>
        <p:spPr>
          <a:xfrm>
            <a:off x="7249430" y="5382239"/>
            <a:ext cx="3820223" cy="1053940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圆形检测+中心坐标提取，提升识别精度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135505" y="5661025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2207260" y="5733415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735798" y="4156891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811998" y="4221661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629704" y="5373097"/>
            <a:ext cx="259080" cy="259080"/>
          </a:xfrm>
          <a:prstGeom prst="ellipse">
            <a:avLst/>
          </a:prstGeom>
          <a:solidFill>
            <a:schemeClr val="accent1">
              <a:alpha val="2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8688124" y="5445487"/>
            <a:ext cx="142240" cy="14224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 flipV="1">
            <a:off x="3920852" y="3789013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6383894" y="5085695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11144963" y="4156504"/>
            <a:ext cx="373937" cy="296786"/>
          </a:xfrm>
          <a:custGeom>
            <a:avLst/>
            <a:gdLst>
              <a:gd name="connsiteX0" fmla="*/ 4460875 w 4648200"/>
              <a:gd name="connsiteY0" fmla="*/ 1063 h 3689183"/>
              <a:gd name="connsiteX1" fmla="*/ 4648200 w 4648200"/>
              <a:gd name="connsiteY1" fmla="*/ 6183 h 3689183"/>
              <a:gd name="connsiteX2" fmla="*/ 4648200 w 4648200"/>
              <a:gd name="connsiteY2" fmla="*/ 992946 h 3689183"/>
              <a:gd name="connsiteX3" fmla="*/ 4518025 w 4648200"/>
              <a:gd name="connsiteY3" fmla="*/ 994301 h 3689183"/>
              <a:gd name="connsiteX4" fmla="*/ 4272420 w 4648200"/>
              <a:gd name="connsiteY4" fmla="*/ 1033069 h 3689183"/>
              <a:gd name="connsiteX5" fmla="*/ 3933961 w 4648200"/>
              <a:gd name="connsiteY5" fmla="*/ 1189345 h 3689183"/>
              <a:gd name="connsiteX6" fmla="*/ 3645393 w 4648200"/>
              <a:gd name="connsiteY6" fmla="*/ 1584158 h 3689183"/>
              <a:gd name="connsiteX7" fmla="*/ 3643188 w 4648200"/>
              <a:gd name="connsiteY7" fmla="*/ 1619083 h 3689183"/>
              <a:gd name="connsiteX8" fmla="*/ 4648200 w 4648200"/>
              <a:gd name="connsiteY8" fmla="*/ 1619083 h 3689183"/>
              <a:gd name="connsiteX9" fmla="*/ 4648200 w 4648200"/>
              <a:gd name="connsiteY9" fmla="*/ 3689183 h 3689183"/>
              <a:gd name="connsiteX10" fmla="*/ 2576066 w 4648200"/>
              <a:gd name="connsiteY10" fmla="*/ 3689183 h 3689183"/>
              <a:gd name="connsiteX11" fmla="*/ 2574985 w 4648200"/>
              <a:gd name="connsiteY11" fmla="*/ 2701758 h 3689183"/>
              <a:gd name="connsiteX12" fmla="*/ 2601575 w 4648200"/>
              <a:gd name="connsiteY12" fmla="*/ 1555583 h 3689183"/>
              <a:gd name="connsiteX13" fmla="*/ 2868943 w 4648200"/>
              <a:gd name="connsiteY13" fmla="*/ 806883 h 3689183"/>
              <a:gd name="connsiteX14" fmla="*/ 3025733 w 4648200"/>
              <a:gd name="connsiteY14" fmla="*/ 590276 h 3689183"/>
              <a:gd name="connsiteX15" fmla="*/ 3362139 w 4648200"/>
              <a:gd name="connsiteY15" fmla="*/ 300402 h 3689183"/>
              <a:gd name="connsiteX16" fmla="*/ 3520274 w 4648200"/>
              <a:gd name="connsiteY16" fmla="*/ 220885 h 3689183"/>
              <a:gd name="connsiteX17" fmla="*/ 4159250 w 4648200"/>
              <a:gd name="connsiteY17" fmla="*/ 13332 h 3689183"/>
              <a:gd name="connsiteX18" fmla="*/ 4460875 w 4648200"/>
              <a:gd name="connsiteY18" fmla="*/ 1063 h 3689183"/>
              <a:gd name="connsiteX19" fmla="*/ 1726629 w 4648200"/>
              <a:gd name="connsiteY19" fmla="*/ 196 h 3689183"/>
              <a:gd name="connsiteX20" fmla="*/ 1876574 w 4648200"/>
              <a:gd name="connsiteY20" fmla="*/ 1865 h 3689183"/>
              <a:gd name="connsiteX21" fmla="*/ 2070398 w 4648200"/>
              <a:gd name="connsiteY21" fmla="*/ 6183 h 3689183"/>
              <a:gd name="connsiteX22" fmla="*/ 2051050 w 4648200"/>
              <a:gd name="connsiteY22" fmla="*/ 977733 h 3689183"/>
              <a:gd name="connsiteX23" fmla="*/ 1942465 w 4648200"/>
              <a:gd name="connsiteY23" fmla="*/ 992180 h 3689183"/>
              <a:gd name="connsiteX24" fmla="*/ 1751965 w 4648200"/>
              <a:gd name="connsiteY24" fmla="*/ 1015226 h 3689183"/>
              <a:gd name="connsiteX25" fmla="*/ 1452387 w 4648200"/>
              <a:gd name="connsiteY25" fmla="*/ 1119691 h 3689183"/>
              <a:gd name="connsiteX26" fmla="*/ 1075521 w 4648200"/>
              <a:gd name="connsiteY26" fmla="*/ 1519837 h 3689183"/>
              <a:gd name="connsiteX27" fmla="*/ 1054100 w 4648200"/>
              <a:gd name="connsiteY27" fmla="*/ 1605417 h 3689183"/>
              <a:gd name="connsiteX28" fmla="*/ 1552575 w 4648200"/>
              <a:gd name="connsiteY28" fmla="*/ 1615762 h 3689183"/>
              <a:gd name="connsiteX29" fmla="*/ 2051050 w 4648200"/>
              <a:gd name="connsiteY29" fmla="*/ 1612733 h 3689183"/>
              <a:gd name="connsiteX30" fmla="*/ 2070249 w 4648200"/>
              <a:gd name="connsiteY30" fmla="*/ 3689183 h 3689183"/>
              <a:gd name="connsiteX31" fmla="*/ 0 w 4648200"/>
              <a:gd name="connsiteY31" fmla="*/ 3689183 h 3689183"/>
              <a:gd name="connsiteX32" fmla="*/ 0 w 4648200"/>
              <a:gd name="connsiteY32" fmla="*/ 2709738 h 3689183"/>
              <a:gd name="connsiteX33" fmla="*/ 46021 w 4648200"/>
              <a:gd name="connsiteY33" fmla="*/ 1365083 h 3689183"/>
              <a:gd name="connsiteX34" fmla="*/ 1435100 w 4648200"/>
              <a:gd name="connsiteY34" fmla="*/ 37821 h 3689183"/>
              <a:gd name="connsiteX35" fmla="*/ 1638300 w 4648200"/>
              <a:gd name="connsiteY35" fmla="*/ 2246 h 3689183"/>
              <a:gd name="connsiteX36" fmla="*/ 1726629 w 4648200"/>
              <a:gd name="connsiteY36" fmla="*/ 196 h 3689183"/>
            </a:gdLst>
            <a:ahLst/>
            <a:cxnLst/>
            <a:rect l="l" t="t" r="r" b="b"/>
            <a:pathLst>
              <a:path w="4648200" h="3689183">
                <a:moveTo>
                  <a:pt x="4460875" y="1063"/>
                </a:moveTo>
                <a:lnTo>
                  <a:pt x="4648200" y="6183"/>
                </a:lnTo>
                <a:lnTo>
                  <a:pt x="4648200" y="992946"/>
                </a:lnTo>
                <a:lnTo>
                  <a:pt x="4518025" y="994301"/>
                </a:lnTo>
                <a:cubicBezTo>
                  <a:pt x="4410948" y="995416"/>
                  <a:pt x="4367368" y="1002295"/>
                  <a:pt x="4272420" y="1033069"/>
                </a:cubicBezTo>
                <a:cubicBezTo>
                  <a:pt x="4059729" y="1102007"/>
                  <a:pt x="4007849" y="1125961"/>
                  <a:pt x="3933961" y="1189345"/>
                </a:cubicBezTo>
                <a:cubicBezTo>
                  <a:pt x="3806410" y="1298764"/>
                  <a:pt x="3649890" y="1512911"/>
                  <a:pt x="3645393" y="1584158"/>
                </a:cubicBezTo>
                <a:lnTo>
                  <a:pt x="3643188" y="1619083"/>
                </a:lnTo>
                <a:lnTo>
                  <a:pt x="4648200" y="1619083"/>
                </a:lnTo>
                <a:lnTo>
                  <a:pt x="4648200" y="3689183"/>
                </a:lnTo>
                <a:lnTo>
                  <a:pt x="2576066" y="3689183"/>
                </a:lnTo>
                <a:lnTo>
                  <a:pt x="2574985" y="2701758"/>
                </a:lnTo>
                <a:cubicBezTo>
                  <a:pt x="2573934" y="1741785"/>
                  <a:pt x="2574673" y="1709920"/>
                  <a:pt x="2601575" y="1555583"/>
                </a:cubicBezTo>
                <a:cubicBezTo>
                  <a:pt x="2653662" y="1256758"/>
                  <a:pt x="2689828" y="1155484"/>
                  <a:pt x="2868943" y="806883"/>
                </a:cubicBezTo>
                <a:cubicBezTo>
                  <a:pt x="2916304" y="714707"/>
                  <a:pt x="2953900" y="662768"/>
                  <a:pt x="3025733" y="590276"/>
                </a:cubicBezTo>
                <a:cubicBezTo>
                  <a:pt x="3215511" y="398756"/>
                  <a:pt x="3284551" y="339266"/>
                  <a:pt x="3362139" y="300402"/>
                </a:cubicBezTo>
                <a:cubicBezTo>
                  <a:pt x="3405693" y="278586"/>
                  <a:pt x="3476854" y="242803"/>
                  <a:pt x="3520274" y="220885"/>
                </a:cubicBezTo>
                <a:cubicBezTo>
                  <a:pt x="3682211" y="139139"/>
                  <a:pt x="3990476" y="39008"/>
                  <a:pt x="4159250" y="13332"/>
                </a:cubicBezTo>
                <a:cubicBezTo>
                  <a:pt x="4232597" y="2173"/>
                  <a:pt x="4340667" y="-2222"/>
                  <a:pt x="4460875" y="1063"/>
                </a:cubicBezTo>
                <a:close/>
                <a:moveTo>
                  <a:pt x="1726629" y="196"/>
                </a:moveTo>
                <a:cubicBezTo>
                  <a:pt x="1769816" y="127"/>
                  <a:pt x="1823273" y="678"/>
                  <a:pt x="1876574" y="1865"/>
                </a:cubicBezTo>
                <a:lnTo>
                  <a:pt x="2070398" y="6183"/>
                </a:lnTo>
                <a:lnTo>
                  <a:pt x="2051050" y="977733"/>
                </a:lnTo>
                <a:lnTo>
                  <a:pt x="1942465" y="992180"/>
                </a:lnTo>
                <a:cubicBezTo>
                  <a:pt x="1882744" y="1000126"/>
                  <a:pt x="1797019" y="1010497"/>
                  <a:pt x="1751965" y="1015226"/>
                </a:cubicBezTo>
                <a:cubicBezTo>
                  <a:pt x="1635836" y="1027415"/>
                  <a:pt x="1556549" y="1055063"/>
                  <a:pt x="1452387" y="1119691"/>
                </a:cubicBezTo>
                <a:cubicBezTo>
                  <a:pt x="1270755" y="1232387"/>
                  <a:pt x="1110238" y="1402819"/>
                  <a:pt x="1075521" y="1519837"/>
                </a:cubicBezTo>
                <a:cubicBezTo>
                  <a:pt x="1063740" y="1559550"/>
                  <a:pt x="1054100" y="1598060"/>
                  <a:pt x="1054100" y="1605417"/>
                </a:cubicBezTo>
                <a:cubicBezTo>
                  <a:pt x="1054100" y="1614607"/>
                  <a:pt x="1210038" y="1617844"/>
                  <a:pt x="1552575" y="1615762"/>
                </a:cubicBezTo>
                <a:lnTo>
                  <a:pt x="2051050" y="1612733"/>
                </a:lnTo>
                <a:lnTo>
                  <a:pt x="2070249" y="3689183"/>
                </a:lnTo>
                <a:lnTo>
                  <a:pt x="0" y="3689183"/>
                </a:lnTo>
                <a:lnTo>
                  <a:pt x="0" y="2709738"/>
                </a:lnTo>
                <a:cubicBezTo>
                  <a:pt x="0" y="1730309"/>
                  <a:pt x="6789" y="1531940"/>
                  <a:pt x="46021" y="1365083"/>
                </a:cubicBezTo>
                <a:cubicBezTo>
                  <a:pt x="218582" y="631155"/>
                  <a:pt x="687332" y="183266"/>
                  <a:pt x="1435100" y="37821"/>
                </a:cubicBezTo>
                <a:cubicBezTo>
                  <a:pt x="1522413" y="20838"/>
                  <a:pt x="1613852" y="4829"/>
                  <a:pt x="1638300" y="2246"/>
                </a:cubicBezTo>
                <a:cubicBezTo>
                  <a:pt x="1650524" y="954"/>
                  <a:pt x="1683442" y="265"/>
                  <a:pt x="1726629" y="196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grpSp>
        <p:nvGrpSpPr>
          <p:cNvPr id="16" name="组合 15"/>
          <p:cNvGrpSpPr/>
          <p:nvPr/>
        </p:nvGrpSpPr>
        <p:grpSpPr>
          <a:xfrm>
            <a:off x="10200942" y="1903806"/>
            <a:ext cx="976096" cy="957825"/>
            <a:chOff x="10200942" y="1903806"/>
            <a:chExt cx="976096" cy="957825"/>
          </a:xfrm>
        </p:grpSpPr>
        <p:sp>
          <p:nvSpPr>
            <p:cNvPr id="17" name="标题 1"/>
            <p:cNvSpPr txBox="1"/>
            <p:nvPr/>
          </p:nvSpPr>
          <p:spPr>
            <a:xfrm rot="3680902">
              <a:off x="10378407" y="1934758"/>
              <a:ext cx="478950" cy="688545"/>
            </a:xfrm>
            <a:custGeom>
              <a:avLst/>
              <a:gdLst>
                <a:gd name="connsiteX0" fmla="*/ 0 w 654968"/>
                <a:gd name="connsiteY0" fmla="*/ 941590 h 941590"/>
                <a:gd name="connsiteX1" fmla="*/ 654968 w 654968"/>
                <a:gd name="connsiteY1" fmla="*/ 0 h 941590"/>
                <a:gd name="connsiteX2" fmla="*/ 514642 w 654968"/>
                <a:gd name="connsiteY2" fmla="*/ 808329 h 941590"/>
                <a:gd name="connsiteX3" fmla="*/ 0 w 654968"/>
                <a:gd name="connsiteY3" fmla="*/ 941590 h 941590"/>
                <a:gd name="connsiteX4" fmla="*/ 0 w 642036"/>
                <a:gd name="connsiteY4" fmla="*/ 932180 h 932180"/>
              </a:gdLst>
              <a:ahLst/>
              <a:cxnLst/>
              <a:rect l="l" t="t" r="r" b="b"/>
              <a:pathLst>
                <a:path w="654968" h="941590">
                  <a:moveTo>
                    <a:pt x="0" y="941590"/>
                  </a:moveTo>
                  <a:lnTo>
                    <a:pt x="654968" y="0"/>
                  </a:lnTo>
                  <a:lnTo>
                    <a:pt x="514642" y="808329"/>
                  </a:lnTo>
                  <a:lnTo>
                    <a:pt x="0" y="94159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8" name="标题 1"/>
            <p:cNvSpPr txBox="1"/>
            <p:nvPr/>
          </p:nvSpPr>
          <p:spPr>
            <a:xfrm rot="6019035">
              <a:off x="10492478" y="2338529"/>
              <a:ext cx="425630" cy="413998"/>
            </a:xfrm>
            <a:custGeom>
              <a:avLst/>
              <a:gdLst>
                <a:gd name="connsiteX0" fmla="*/ 0 w 582052"/>
                <a:gd name="connsiteY0" fmla="*/ 0 h 566145"/>
                <a:gd name="connsiteX1" fmla="*/ 582052 w 582052"/>
                <a:gd name="connsiteY1" fmla="*/ 424493 h 566145"/>
                <a:gd name="connsiteX2" fmla="*/ 338778 w 582052"/>
                <a:gd name="connsiteY2" fmla="*/ 566145 h 566145"/>
                <a:gd name="connsiteX3" fmla="*/ 0 w 582052"/>
                <a:gd name="connsiteY3" fmla="*/ 0 h 566145"/>
              </a:gdLst>
              <a:ahLst/>
              <a:cxnLst/>
              <a:rect l="l" t="t" r="r" b="b"/>
              <a:pathLst>
                <a:path w="582052" h="566145">
                  <a:moveTo>
                    <a:pt x="0" y="0"/>
                  </a:moveTo>
                  <a:lnTo>
                    <a:pt x="582052" y="424493"/>
                  </a:lnTo>
                  <a:lnTo>
                    <a:pt x="338778" y="566145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accent1">
                <a:lumMod val="7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3587861">
              <a:off x="10650813" y="2271192"/>
              <a:ext cx="371180" cy="572224"/>
            </a:xfrm>
            <a:custGeom>
              <a:avLst/>
              <a:gdLst>
                <a:gd name="connsiteX0" fmla="*/ 127394 w 507591"/>
                <a:gd name="connsiteY0" fmla="*/ 0 h 782521"/>
                <a:gd name="connsiteX1" fmla="*/ 507591 w 507591"/>
                <a:gd name="connsiteY1" fmla="*/ 651086 h 782521"/>
                <a:gd name="connsiteX2" fmla="*/ 0 w 507591"/>
                <a:gd name="connsiteY2" fmla="*/ 782521 h 782521"/>
                <a:gd name="connsiteX3" fmla="*/ 127394 w 507591"/>
                <a:gd name="connsiteY3" fmla="*/ 0 h 782521"/>
              </a:gdLst>
              <a:ahLst/>
              <a:cxnLst/>
              <a:rect l="l" t="t" r="r" b="b"/>
              <a:pathLst>
                <a:path w="507591" h="782521">
                  <a:moveTo>
                    <a:pt x="127394" y="0"/>
                  </a:moveTo>
                  <a:lnTo>
                    <a:pt x="507591" y="651086"/>
                  </a:lnTo>
                  <a:lnTo>
                    <a:pt x="0" y="782521"/>
                  </a:lnTo>
                  <a:lnTo>
                    <a:pt x="127394" y="0"/>
                  </a:lnTo>
                  <a:close/>
                </a:path>
              </a:pathLst>
            </a:custGeom>
            <a:solidFill>
              <a:schemeClr val="accent1"/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图像采集模块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：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openm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v</a:t>
            </a:r>
            <a:endParaRPr kumimoji="1" lang="en-US" altLang="zh-CN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pic>
        <p:nvPicPr>
          <p:cNvPr id="24" name="图片 23" descr="openmv"/>
          <p:cNvPicPr>
            <a:picLocks noChangeAspect="1"/>
          </p:cNvPicPr>
          <p:nvPr/>
        </p:nvPicPr>
        <p:blipFill>
          <a:blip r:embed="rId1">
            <a:clrChange>
              <a:clrFrom>
                <a:srgbClr val="F5F5F7">
                  <a:alpha val="100000"/>
                </a:srgbClr>
              </a:clrFrom>
              <a:clrTo>
                <a:srgbClr val="F5F5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225425" y="1085215"/>
            <a:ext cx="4550410" cy="3136265"/>
          </a:xfrm>
          <a:prstGeom prst="rect">
            <a:avLst/>
          </a:prstGeom>
        </p:spPr>
      </p:pic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91981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/>
              <a:t>01</a:t>
            </a:r>
            <a:endParaRPr kumimoji="1" lang="en-US" altLang="zh-CN" sz="2800"/>
          </a:p>
        </p:txBody>
      </p:sp>
      <p:sp>
        <p:nvSpPr>
          <p:cNvPr id="5" name="标题 1"/>
          <p:cNvSpPr txBox="1"/>
          <p:nvPr/>
        </p:nvSpPr>
        <p:spPr>
          <a:xfrm>
            <a:off x="866779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2800"/>
              <a:t>02</a:t>
            </a:r>
            <a:endParaRPr kumimoji="1" lang="en-US" altLang="zh-CN" sz="2800"/>
          </a:p>
        </p:txBody>
      </p:sp>
      <p:sp>
        <p:nvSpPr>
          <p:cNvPr id="27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运动控制模块</a:t>
            </a:r>
            <a:endParaRPr kumimoji="1" lang="zh-CN" altLang="en-US"/>
          </a:p>
        </p:txBody>
      </p:sp>
      <p:sp>
        <p:nvSpPr>
          <p:cNvPr id="31" name="文本框 30"/>
          <p:cNvSpPr txBox="1"/>
          <p:nvPr/>
        </p:nvSpPr>
        <p:spPr>
          <a:xfrm>
            <a:off x="1007745" y="2134235"/>
            <a:ext cx="256794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电机驱动：</a:t>
            </a:r>
            <a:r>
              <a:rPr lang="en-US" altLang="zh-CN" sz="2000" b="1"/>
              <a:t>tmc2209</a:t>
            </a:r>
            <a:endParaRPr lang="en-US" altLang="zh-CN" sz="2000" b="1"/>
          </a:p>
        </p:txBody>
      </p:sp>
      <p:pic>
        <p:nvPicPr>
          <p:cNvPr id="34" name="图片 33"/>
          <p:cNvPicPr/>
          <p:nvPr/>
        </p:nvPicPr>
        <p:blipFill>
          <a:blip r:embed="rId1">
            <a:clrChange>
              <a:clrFrom>
                <a:srgbClr val="F7F7F7">
                  <a:alpha val="100000"/>
                </a:srgbClr>
              </a:clrFrom>
              <a:clrTo>
                <a:srgbClr val="F7F7F7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79425" y="2565400"/>
            <a:ext cx="3415030" cy="2965450"/>
          </a:xfrm>
          <a:prstGeom prst="rect">
            <a:avLst/>
          </a:prstGeom>
        </p:spPr>
      </p:pic>
      <p:sp>
        <p:nvSpPr>
          <p:cNvPr id="35" name="文本框 34"/>
          <p:cNvSpPr txBox="1"/>
          <p:nvPr/>
        </p:nvSpPr>
        <p:spPr>
          <a:xfrm>
            <a:off x="8042910" y="2160905"/>
            <a:ext cx="235966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四线二相步进电机</a:t>
            </a:r>
            <a:endParaRPr lang="zh-CN" altLang="en-US" sz="2000" b="1"/>
          </a:p>
        </p:txBody>
      </p:sp>
      <p:pic>
        <p:nvPicPr>
          <p:cNvPr id="36" name="图片 35" descr="四线二相步进电机"/>
          <p:cNvPicPr>
            <a:picLocks noChangeAspect="1"/>
          </p:cNvPicPr>
          <p:nvPr/>
        </p:nvPicPr>
        <p:blipFill>
          <a:blip r:embed="rId2">
            <a:clrChange>
              <a:clrFrom>
                <a:srgbClr val="FAFAFA">
                  <a:alpha val="100000"/>
                </a:srgbClr>
              </a:clrFrom>
              <a:clrTo>
                <a:srgbClr val="FAFAFA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7247890" y="2853055"/>
            <a:ext cx="3949700" cy="2415540"/>
          </a:xfrm>
          <a:prstGeom prst="rect">
            <a:avLst/>
          </a:prstGeom>
        </p:spPr>
      </p:pic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 txBox="1"/>
          <p:nvPr/>
        </p:nvSpPr>
        <p:spPr>
          <a:xfrm>
            <a:off x="0" y="-27305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-24765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919815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r>
              <a:rPr kumimoji="1" lang="en-US" altLang="zh-CN" sz="2800"/>
              <a:t>01</a:t>
            </a:r>
            <a:endParaRPr kumimoji="1" lang="en-US" altLang="zh-CN" sz="2800"/>
          </a:p>
        </p:txBody>
      </p:sp>
      <p:sp>
        <p:nvSpPr>
          <p:cNvPr id="5" name="标题 1"/>
          <p:cNvSpPr txBox="1"/>
          <p:nvPr/>
        </p:nvSpPr>
        <p:spPr>
          <a:xfrm>
            <a:off x="8884330" y="1196986"/>
            <a:ext cx="720000" cy="720000"/>
          </a:xfrm>
          <a:custGeom>
            <a:avLst/>
            <a:gdLst>
              <a:gd name="connsiteX0" fmla="*/ 723900 w 723900"/>
              <a:gd name="connsiteY0" fmla="*/ 361950 h 723900"/>
              <a:gd name="connsiteX1" fmla="*/ 361950 w 723900"/>
              <a:gd name="connsiteY1" fmla="*/ 723900 h 723900"/>
              <a:gd name="connsiteX2" fmla="*/ 0 w 723900"/>
              <a:gd name="connsiteY2" fmla="*/ 361950 h 723900"/>
              <a:gd name="connsiteX3" fmla="*/ 361950 w 723900"/>
              <a:gd name="connsiteY3" fmla="*/ 0 h 723900"/>
              <a:gd name="connsiteX4" fmla="*/ 723900 w 723900"/>
              <a:gd name="connsiteY4" fmla="*/ 361950 h 723900"/>
            </a:gdLst>
            <a:ahLst/>
            <a:cxnLst/>
            <a:rect l="l" t="t" r="r" b="b"/>
            <a:pathLst>
              <a:path w="723900" h="723900">
                <a:moveTo>
                  <a:pt x="723900" y="361950"/>
                </a:moveTo>
                <a:cubicBezTo>
                  <a:pt x="723900" y="561849"/>
                  <a:pt x="561849" y="723900"/>
                  <a:pt x="361950" y="723900"/>
                </a:cubicBezTo>
                <a:cubicBezTo>
                  <a:pt x="162051" y="723900"/>
                  <a:pt x="0" y="561849"/>
                  <a:pt x="0" y="361950"/>
                </a:cubicBezTo>
                <a:cubicBezTo>
                  <a:pt x="0" y="162051"/>
                  <a:pt x="162051" y="0"/>
                  <a:pt x="361950" y="0"/>
                </a:cubicBezTo>
                <a:cubicBezTo>
                  <a:pt x="561849" y="0"/>
                  <a:pt x="723900" y="162051"/>
                  <a:pt x="723900" y="361950"/>
                </a:cubicBezTo>
                <a:close/>
              </a:path>
            </a:pathLst>
          </a:custGeom>
          <a:gradFill>
            <a:gsLst>
              <a:gs pos="100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6350" cap="flat">
            <a:noFill/>
            <a:miter/>
          </a:ln>
          <a:effectLst>
            <a:outerShdw blurRad="317500" dist="127000" dir="5400000" algn="t" rotWithShape="0">
              <a:schemeClr val="accent2">
                <a:alpha val="20000"/>
              </a:schemeClr>
            </a:outerShdw>
          </a:effectLst>
        </p:spPr>
        <p:txBody>
          <a:bodyPr vert="horz" wrap="square" lIns="91440" tIns="45720" rIns="91440" bIns="45720" rtlCol="0" anchor="ctr"/>
          <a:p>
            <a:pPr algn="ctr">
              <a:lnSpc>
                <a:spcPct val="110000"/>
              </a:lnSpc>
            </a:pPr>
            <a:r>
              <a:rPr kumimoji="1" lang="en-US" altLang="zh-CN" sz="2800"/>
              <a:t>02</a:t>
            </a:r>
            <a:endParaRPr kumimoji="1" lang="en-US" altLang="zh-CN" sz="2800"/>
          </a:p>
        </p:txBody>
      </p:sp>
      <p:sp>
        <p:nvSpPr>
          <p:cNvPr id="27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激光</a:t>
            </a: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</a:t>
            </a: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和标靶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31" name="文本框 30"/>
          <p:cNvSpPr txBox="1"/>
          <p:nvPr/>
        </p:nvSpPr>
        <p:spPr>
          <a:xfrm>
            <a:off x="1595120" y="2134235"/>
            <a:ext cx="1596390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sz="2000" b="1"/>
              <a:t>绿色激光</a:t>
            </a:r>
            <a:endParaRPr lang="zh-CN" sz="2000" b="1"/>
          </a:p>
        </p:txBody>
      </p:sp>
      <p:sp>
        <p:nvSpPr>
          <p:cNvPr id="35" name="文本框 34"/>
          <p:cNvSpPr txBox="1"/>
          <p:nvPr/>
        </p:nvSpPr>
        <p:spPr>
          <a:xfrm>
            <a:off x="8840470" y="2160905"/>
            <a:ext cx="888365" cy="39878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2000" b="1"/>
              <a:t>标靶</a:t>
            </a:r>
            <a:endParaRPr lang="zh-CN" altLang="en-US" sz="2000" b="1"/>
          </a:p>
        </p:txBody>
      </p:sp>
      <p:pic>
        <p:nvPicPr>
          <p:cNvPr id="38" name="图片 37" descr="laser"/>
          <p:cNvPicPr>
            <a:picLocks noChangeAspect="1"/>
          </p:cNvPicPr>
          <p:nvPr/>
        </p:nvPicPr>
        <p:blipFill>
          <a:blip r:embed="rId1">
            <a:clrChange>
              <a:clrFrom>
                <a:srgbClr val="FAFAFA">
                  <a:alpha val="100000"/>
                </a:srgbClr>
              </a:clrFrom>
              <a:clrTo>
                <a:srgbClr val="FAFAFA">
                  <a:alpha val="100000"/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35000" y="2636520"/>
            <a:ext cx="3183890" cy="3178810"/>
          </a:xfrm>
          <a:prstGeom prst="rect">
            <a:avLst/>
          </a:prstGeom>
        </p:spPr>
      </p:pic>
      <p:pic>
        <p:nvPicPr>
          <p:cNvPr id="6" name="图片 5" descr="target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392035" y="2708910"/>
            <a:ext cx="3596640" cy="3596640"/>
          </a:xfrm>
          <a:prstGeom prst="rect">
            <a:avLst/>
          </a:prstGeom>
        </p:spPr>
      </p:pic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软件设计流程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05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8278900" y="3760940"/>
            <a:ext cx="3240000" cy="1872000"/>
          </a:xfrm>
          <a:prstGeom prst="roundRect">
            <a:avLst>
              <a:gd name="adj" fmla="val 7122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0400" y="3760940"/>
            <a:ext cx="3240000" cy="1872000"/>
          </a:xfrm>
          <a:prstGeom prst="roundRect">
            <a:avLst>
              <a:gd name="adj" fmla="val 8573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84040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01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84040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图像处理（OpenMV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）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69650" y="1631460"/>
            <a:ext cx="3240000" cy="1872000"/>
          </a:xfrm>
          <a:prstGeom prst="roundRect">
            <a:avLst>
              <a:gd name="adj" fmla="val 6154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64965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02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64965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颜色空间转换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0" name="标题 1"/>
          <p:cNvSpPr txBox="1"/>
          <p:nvPr/>
        </p:nvSpPr>
        <p:spPr>
          <a:xfrm>
            <a:off x="8458900" y="176645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03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458900" y="216540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颜色阈值设定</a:t>
            </a:r>
            <a:endParaRPr kumimoji="1" lang="zh-CN" altLang="en-US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2" name="标题 1"/>
          <p:cNvSpPr txBox="1"/>
          <p:nvPr/>
        </p:nvSpPr>
        <p:spPr>
          <a:xfrm>
            <a:off x="84040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04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84040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图像二值化处理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464965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05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4965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标靶识别与定位</a:t>
            </a:r>
            <a:endParaRPr kumimoji="1" lang="zh-CN" altLang="en-US" sz="20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6" name="标题 1"/>
          <p:cNvSpPr txBox="1"/>
          <p:nvPr/>
        </p:nvSpPr>
        <p:spPr>
          <a:xfrm>
            <a:off x="8458900" y="3895930"/>
            <a:ext cx="2880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PART 06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8458900" y="4294888"/>
            <a:ext cx="2880000" cy="115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20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偏差计算与调整</a:t>
            </a:r>
            <a:endParaRPr kumimoji="1" lang="zh-CN" altLang="en-US" sz="20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cxnSp>
        <p:nvCxnSpPr>
          <p:cNvPr id="18" name="标题 1"/>
          <p:cNvCxnSpPr/>
          <p:nvPr/>
        </p:nvCxnSpPr>
        <p:spPr>
          <a:xfrm flipH="1">
            <a:off x="3997199" y="3376684"/>
            <a:ext cx="362951" cy="436881"/>
          </a:xfrm>
          <a:prstGeom prst="line">
            <a:avLst/>
          </a:prstGeom>
          <a:noFill/>
          <a:ln w="25400" cap="rnd">
            <a:solidFill>
              <a:schemeClr val="accent1"/>
            </a:solidFill>
            <a:miter/>
          </a:ln>
        </p:spPr>
      </p:cxnSp>
      <p:cxnSp>
        <p:nvCxnSpPr>
          <p:cNvPr id="19" name="标题 1"/>
          <p:cNvCxnSpPr/>
          <p:nvPr/>
        </p:nvCxnSpPr>
        <p:spPr>
          <a:xfrm>
            <a:off x="7819150" y="3376684"/>
            <a:ext cx="362951" cy="436881"/>
          </a:xfrm>
          <a:prstGeom prst="line">
            <a:avLst/>
          </a:prstGeom>
          <a:noFill/>
          <a:ln w="25400" cap="rnd">
            <a:solidFill>
              <a:schemeClr val="accent1"/>
            </a:solidFill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关键算法与流程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技术难点与解决方案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06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70582" y="2018112"/>
            <a:ext cx="5240962" cy="4111195"/>
          </a:xfrm>
          <a:prstGeom prst="roundRect">
            <a:avLst>
              <a:gd name="adj" fmla="val 5239"/>
            </a:avLst>
          </a:prstGeom>
          <a:solidFill>
            <a:schemeClr val="accent1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911225" y="3285490"/>
            <a:ext cx="4767580" cy="250952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自适应阈值分割算法+靶面红色环状特征增强识别</a:t>
            </a:r>
            <a:r>
              <a:rPr kumimoji="1" lang="zh-CN" altLang="en-US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 sz="28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907245" y="2127296"/>
            <a:ext cx="4767636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 sz="2400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 flipV="1">
            <a:off x="2856390" y="262501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6284991" y="2018112"/>
            <a:ext cx="5240962" cy="4111195"/>
          </a:xfrm>
          <a:prstGeom prst="roundRect">
            <a:avLst>
              <a:gd name="adj" fmla="val 5238"/>
            </a:avLst>
          </a:prstGeom>
          <a:solidFill>
            <a:schemeClr val="accent2"/>
          </a:solidFill>
          <a:ln w="12700" cap="sq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6530340" y="3429000"/>
            <a:ext cx="4767580" cy="240982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动态调整阈值，适应不同光照条件，提升识别稳定性。</a:t>
            </a:r>
            <a:endParaRPr kumimoji="1" lang="zh-CN" altLang="en-US" sz="2800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flipV="1">
            <a:off x="8470799" y="2654542"/>
            <a:ext cx="869347" cy="45719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521654" y="2156826"/>
            <a:ext cx="4767636" cy="468186"/>
          </a:xfrm>
          <a:prstGeom prst="rect">
            <a:avLst/>
          </a:prstGeom>
          <a:noFill/>
          <a:ln>
            <a:noFill/>
          </a:ln>
        </p:spPr>
        <p:txBody>
          <a:bodyPr vert="horz" wrap="none" lIns="0" tIns="0" rIns="0" bIns="0" rtlCol="0" anchor="b"/>
          <a:lstStyle/>
          <a:p>
            <a:pPr algn="ctr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en-US" altLang="zh-CN" sz="2400">
              <a:ln w="12700">
                <a:noFill/>
              </a:ln>
              <a:solidFill>
                <a:srgbClr val="FFFFFF">
                  <a:alpha val="100000"/>
                </a:srgbClr>
              </a:solidFill>
              <a:latin typeface="OPPOSans H" panose="00020600040101010101" charset="-122"/>
              <a:ea typeface="OPPOSans H" panose="00020600040101010101" charset="-122"/>
              <a:cs typeface="OPPOSans H" panose="00020600040101010101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动态靶心识别受光照干扰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4278634" y="1443300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1.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706060" y="1485393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项目背景与意义</a:t>
            </a:r>
            <a:endParaRPr kumimoji="1" lang="zh-CN" altLang="en-US" sz="2400"/>
          </a:p>
        </p:txBody>
      </p:sp>
      <p:sp>
        <p:nvSpPr>
          <p:cNvPr id="7" name="标题 1"/>
          <p:cNvSpPr txBox="1"/>
          <p:nvPr/>
        </p:nvSpPr>
        <p:spPr>
          <a:xfrm>
            <a:off x="8588100" y="2271420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技术难点与解决方案</a:t>
            </a:r>
            <a:endParaRPr kumimoji="1" lang="zh-CN" altLang="en-US" sz="2400"/>
          </a:p>
        </p:txBody>
      </p:sp>
      <p:sp>
        <p:nvSpPr>
          <p:cNvPr id="8" name="标题 1"/>
          <p:cNvSpPr txBox="1"/>
          <p:nvPr/>
        </p:nvSpPr>
        <p:spPr>
          <a:xfrm>
            <a:off x="4739715" y="2271420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设计目标</a:t>
            </a:r>
            <a:endParaRPr kumimoji="1" lang="zh-CN" altLang="en-US" sz="2400"/>
          </a:p>
        </p:txBody>
      </p:sp>
      <p:sp>
        <p:nvSpPr>
          <p:cNvPr id="9" name="标题 1"/>
          <p:cNvSpPr txBox="1"/>
          <p:nvPr/>
        </p:nvSpPr>
        <p:spPr>
          <a:xfrm>
            <a:off x="4312289" y="2226657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2.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139921" y="2188875"/>
            <a:ext cx="393700" cy="4057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6.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8588100" y="318254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进度计划</a:t>
            </a:r>
            <a:endParaRPr kumimoji="1" lang="zh-CN" altLang="en-US" sz="2400"/>
          </a:p>
        </p:txBody>
      </p:sp>
      <p:sp>
        <p:nvSpPr>
          <p:cNvPr id="12" name="标题 1"/>
          <p:cNvSpPr txBox="1"/>
          <p:nvPr/>
        </p:nvSpPr>
        <p:spPr>
          <a:xfrm>
            <a:off x="4739715" y="3182542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系统总体架构</a:t>
            </a:r>
            <a:endParaRPr kumimoji="1" lang="zh-CN" altLang="en-US" sz="2400"/>
          </a:p>
        </p:txBody>
      </p:sp>
      <p:sp>
        <p:nvSpPr>
          <p:cNvPr id="13" name="标题 1"/>
          <p:cNvSpPr txBox="1"/>
          <p:nvPr/>
        </p:nvSpPr>
        <p:spPr>
          <a:xfrm>
            <a:off x="4312289" y="3135109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3.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8139921" y="3097327"/>
            <a:ext cx="393700" cy="40576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7.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4739715" y="4093664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硬件模块设计</a:t>
            </a:r>
            <a:endParaRPr kumimoji="1" lang="zh-CN" altLang="en-US" sz="2400"/>
          </a:p>
        </p:txBody>
      </p:sp>
      <p:sp>
        <p:nvSpPr>
          <p:cNvPr id="17" name="标题 1"/>
          <p:cNvSpPr txBox="1"/>
          <p:nvPr/>
        </p:nvSpPr>
        <p:spPr>
          <a:xfrm>
            <a:off x="4312289" y="4043561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4.</a:t>
            </a: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533840" y="1445611"/>
            <a:ext cx="2880000" cy="648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2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软件设计流程</a:t>
            </a:r>
            <a:endParaRPr kumimoji="1" lang="zh-CN" altLang="en-US" sz="2400"/>
          </a:p>
        </p:txBody>
      </p:sp>
      <p:sp>
        <p:nvSpPr>
          <p:cNvPr id="20" name="标题 1"/>
          <p:cNvSpPr txBox="1"/>
          <p:nvPr/>
        </p:nvSpPr>
        <p:spPr>
          <a:xfrm>
            <a:off x="8106414" y="1392838"/>
            <a:ext cx="393700" cy="3302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ctr">
              <a:lnSpc>
                <a:spcPct val="110000"/>
              </a:lnSpc>
            </a:pPr>
            <a:r>
              <a:rPr kumimoji="1" lang="en-US" altLang="zh-CN" sz="24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5.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0" y="1584441"/>
            <a:ext cx="2895600" cy="4064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3200">
                <a:ln w="12700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C</a:t>
            </a:r>
            <a:r>
              <a:rPr kumimoji="1" lang="en-US" altLang="zh-CN" sz="32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atalogue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063985" y="2093742"/>
            <a:ext cx="1854200" cy="685800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>
            <a:spAutoFit/>
          </a:bodyPr>
          <a:lstStyle/>
          <a:p>
            <a:pPr algn="r">
              <a:lnSpc>
                <a:spcPct val="100000"/>
              </a:lnSpc>
            </a:pPr>
            <a:r>
              <a:rPr kumimoji="1" lang="en-US" altLang="zh-CN" sz="5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 rot="16200000">
            <a:off x="951025" y="-611813"/>
            <a:ext cx="673668" cy="3267078"/>
          </a:xfrm>
          <a:prstGeom prst="rect">
            <a:avLst/>
          </a:prstGeom>
          <a:solidFill>
            <a:schemeClr val="accent1"/>
          </a:solidFill>
          <a:ln w="9525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2902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270902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781025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5025" y="1931768"/>
            <a:ext cx="468000" cy="4097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1027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839027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8462273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14276" y="1957969"/>
            <a:ext cx="432000" cy="35732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6102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预设标定矩阵，通过实验数据拟合参数</a:t>
            </a:r>
            <a:endParaRPr kumimoji="1" lang="zh-CN" altLang="en-US" sz="2800"/>
          </a:p>
        </p:txBody>
      </p:sp>
      <p:sp>
        <p:nvSpPr>
          <p:cNvPr id="12" name="标题 1"/>
          <p:cNvSpPr txBox="1"/>
          <p:nvPr/>
        </p:nvSpPr>
        <p:spPr>
          <a:xfrm>
            <a:off x="684227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精确映射电机步距角与物理坐标，提升激光校准精度。</a:t>
            </a:r>
            <a:endParaRPr kumimoji="1" lang="zh-CN" altLang="en-US" sz="2800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电机步距角与物理坐标的精确映射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进度计划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07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flipV="1">
            <a:off x="7684479" y="-1"/>
            <a:ext cx="4117043" cy="2888343"/>
          </a:xfrm>
          <a:prstGeom prst="triangle">
            <a:avLst/>
          </a:prstGeom>
          <a:gradFill>
            <a:gsLst>
              <a:gs pos="0">
                <a:schemeClr val="accent1"/>
              </a:gs>
              <a:gs pos="100000">
                <a:schemeClr val="accent1">
                  <a:lumMod val="20000"/>
                  <a:lumOff val="80000"/>
                  <a:alpha val="25000"/>
                </a:schemeClr>
              </a:gs>
            </a:gsLst>
            <a:lin ang="2700000" scaled="0"/>
          </a:gradFill>
          <a:ln w="7222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1124585" y="2265045"/>
            <a:ext cx="501015" cy="1137920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420284" y="4326024"/>
            <a:ext cx="464294" cy="1137983"/>
          </a:xfrm>
          <a:prstGeom prst="roundRect">
            <a:avLst>
              <a:gd name="adj" fmla="val 50000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111250" y="2300605"/>
            <a:ext cx="514350" cy="51816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2406650" y="4326890"/>
            <a:ext cx="513715" cy="542925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737950" y="2300619"/>
            <a:ext cx="4545063" cy="14222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硬件选型与电路设计</a:t>
            </a:r>
            <a:endParaRPr kumimoji="1" lang="zh-CN" altLang="en-US" sz="2800"/>
          </a:p>
        </p:txBody>
      </p:sp>
      <p:sp>
        <p:nvSpPr>
          <p:cNvPr id="9" name="标题 1"/>
          <p:cNvSpPr txBox="1"/>
          <p:nvPr/>
        </p:nvSpPr>
        <p:spPr>
          <a:xfrm>
            <a:off x="3016879" y="4361651"/>
            <a:ext cx="4545063" cy="142229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完成硬件选型，设计电机驱动电路，进行电机驱动测试</a:t>
            </a:r>
            <a:endParaRPr kumimoji="1" lang="zh-CN" altLang="en-US" sz="2800"/>
          </a:p>
        </p:txBody>
      </p:sp>
      <p:sp>
        <p:nvSpPr>
          <p:cNvPr id="10" name="标题 1"/>
          <p:cNvSpPr txBox="1"/>
          <p:nvPr/>
        </p:nvSpPr>
        <p:spPr>
          <a:xfrm>
            <a:off x="1111002" y="2492809"/>
            <a:ext cx="493380" cy="204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 sz="2800"/>
          </a:p>
        </p:txBody>
      </p:sp>
      <p:sp>
        <p:nvSpPr>
          <p:cNvPr id="11" name="标题 1"/>
          <p:cNvSpPr txBox="1"/>
          <p:nvPr/>
        </p:nvSpPr>
        <p:spPr>
          <a:xfrm>
            <a:off x="2426696" y="4509391"/>
            <a:ext cx="493380" cy="204950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0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 sz="2800"/>
          </a:p>
        </p:txBody>
      </p:sp>
      <p:sp>
        <p:nvSpPr>
          <p:cNvPr id="12" name="标题 1"/>
          <p:cNvSpPr txBox="1"/>
          <p:nvPr/>
        </p:nvSpPr>
        <p:spPr>
          <a:xfrm>
            <a:off x="7420731" y="2"/>
            <a:ext cx="4771270" cy="4542970"/>
          </a:xfrm>
          <a:custGeom>
            <a:avLst/>
            <a:gdLst>
              <a:gd name="connsiteX0" fmla="*/ 22510 w 4916853"/>
              <a:gd name="connsiteY0" fmla="*/ 0 h 4681587"/>
              <a:gd name="connsiteX1" fmla="*/ 1905484 w 4916853"/>
              <a:gd name="connsiteY1" fmla="*/ 0 h 4681587"/>
              <a:gd name="connsiteX2" fmla="*/ 1875805 w 4916853"/>
              <a:gd name="connsiteY2" fmla="*/ 194468 h 4681587"/>
              <a:gd name="connsiteX3" fmla="*/ 1863516 w 4916853"/>
              <a:gd name="connsiteY3" fmla="*/ 437833 h 4681587"/>
              <a:gd name="connsiteX4" fmla="*/ 4243753 w 4916853"/>
              <a:gd name="connsiteY4" fmla="*/ 2818070 h 4681587"/>
              <a:gd name="connsiteX5" fmla="*/ 4723454 w 4916853"/>
              <a:gd name="connsiteY5" fmla="*/ 2769712 h 4681587"/>
              <a:gd name="connsiteX6" fmla="*/ 4916853 w 4916853"/>
              <a:gd name="connsiteY6" fmla="*/ 2719984 h 4681587"/>
              <a:gd name="connsiteX7" fmla="*/ 4916853 w 4916853"/>
              <a:gd name="connsiteY7" fmla="*/ 4627900 h 4681587"/>
              <a:gd name="connsiteX8" fmla="*/ 4890035 w 4916853"/>
              <a:gd name="connsiteY8" fmla="*/ 4632690 h 4681587"/>
              <a:gd name="connsiteX9" fmla="*/ 4243753 w 4916853"/>
              <a:gd name="connsiteY9" fmla="*/ 4681587 h 4681587"/>
              <a:gd name="connsiteX10" fmla="*/ 0 w 4916853"/>
              <a:gd name="connsiteY10" fmla="*/ 437833 h 4681587"/>
              <a:gd name="connsiteX11" fmla="*/ 21910 w 4916853"/>
              <a:gd name="connsiteY11" fmla="*/ 3934 h 4681587"/>
            </a:gdLst>
            <a:ahLst/>
            <a:cxnLst/>
            <a:rect l="l" t="t" r="r" b="b"/>
            <a:pathLst>
              <a:path w="4916853" h="4681587">
                <a:moveTo>
                  <a:pt x="22510" y="0"/>
                </a:moveTo>
                <a:lnTo>
                  <a:pt x="1905484" y="0"/>
                </a:lnTo>
                <a:lnTo>
                  <a:pt x="1875805" y="194468"/>
                </a:lnTo>
                <a:cubicBezTo>
                  <a:pt x="1867679" y="274484"/>
                  <a:pt x="1863516" y="355673"/>
                  <a:pt x="1863516" y="437833"/>
                </a:cubicBezTo>
                <a:cubicBezTo>
                  <a:pt x="1863516" y="1752402"/>
                  <a:pt x="2929184" y="2818070"/>
                  <a:pt x="4243753" y="2818070"/>
                </a:cubicBezTo>
                <a:cubicBezTo>
                  <a:pt x="4408074" y="2818070"/>
                  <a:pt x="4568506" y="2801419"/>
                  <a:pt x="4723454" y="2769712"/>
                </a:cubicBezTo>
                <a:lnTo>
                  <a:pt x="4916853" y="2719984"/>
                </a:lnTo>
                <a:lnTo>
                  <a:pt x="4916853" y="4627900"/>
                </a:lnTo>
                <a:lnTo>
                  <a:pt x="4890035" y="4632690"/>
                </a:lnTo>
                <a:cubicBezTo>
                  <a:pt x="4679308" y="4664888"/>
                  <a:pt x="4463480" y="4681587"/>
                  <a:pt x="4243753" y="4681587"/>
                </a:cubicBezTo>
                <a:cubicBezTo>
                  <a:pt x="1899992" y="4681587"/>
                  <a:pt x="0" y="2781594"/>
                  <a:pt x="0" y="437833"/>
                </a:cubicBezTo>
                <a:cubicBezTo>
                  <a:pt x="0" y="291348"/>
                  <a:pt x="7421" y="146596"/>
                  <a:pt x="21910" y="39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11252456" y="1168573"/>
            <a:ext cx="603115" cy="603115"/>
          </a:xfrm>
          <a:prstGeom prst="ellipse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 flipH="1" flipV="1">
            <a:off x="8263767" y="2757713"/>
            <a:ext cx="1161144" cy="1161144"/>
          </a:xfrm>
          <a:prstGeom prst="ellipse">
            <a:avLst/>
          </a:pr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 flipH="1" flipV="1">
            <a:off x="8343311" y="2837257"/>
            <a:ext cx="1002056" cy="1002056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flipH="1" flipV="1">
            <a:off x="0" y="6229198"/>
            <a:ext cx="660400" cy="628801"/>
          </a:xfrm>
          <a:custGeom>
            <a:avLst/>
            <a:gdLst>
              <a:gd name="connsiteX0" fmla="*/ 22510 w 4916853"/>
              <a:gd name="connsiteY0" fmla="*/ 0 h 4681587"/>
              <a:gd name="connsiteX1" fmla="*/ 1905484 w 4916853"/>
              <a:gd name="connsiteY1" fmla="*/ 0 h 4681587"/>
              <a:gd name="connsiteX2" fmla="*/ 1875805 w 4916853"/>
              <a:gd name="connsiteY2" fmla="*/ 194468 h 4681587"/>
              <a:gd name="connsiteX3" fmla="*/ 1863516 w 4916853"/>
              <a:gd name="connsiteY3" fmla="*/ 437833 h 4681587"/>
              <a:gd name="connsiteX4" fmla="*/ 4243753 w 4916853"/>
              <a:gd name="connsiteY4" fmla="*/ 2818070 h 4681587"/>
              <a:gd name="connsiteX5" fmla="*/ 4723454 w 4916853"/>
              <a:gd name="connsiteY5" fmla="*/ 2769712 h 4681587"/>
              <a:gd name="connsiteX6" fmla="*/ 4916853 w 4916853"/>
              <a:gd name="connsiteY6" fmla="*/ 2719984 h 4681587"/>
              <a:gd name="connsiteX7" fmla="*/ 4916853 w 4916853"/>
              <a:gd name="connsiteY7" fmla="*/ 4627900 h 4681587"/>
              <a:gd name="connsiteX8" fmla="*/ 4890035 w 4916853"/>
              <a:gd name="connsiteY8" fmla="*/ 4632690 h 4681587"/>
              <a:gd name="connsiteX9" fmla="*/ 4243753 w 4916853"/>
              <a:gd name="connsiteY9" fmla="*/ 4681587 h 4681587"/>
              <a:gd name="connsiteX10" fmla="*/ 0 w 4916853"/>
              <a:gd name="connsiteY10" fmla="*/ 437833 h 4681587"/>
              <a:gd name="connsiteX11" fmla="*/ 21910 w 4916853"/>
              <a:gd name="connsiteY11" fmla="*/ 3934 h 4681587"/>
            </a:gdLst>
            <a:ahLst/>
            <a:cxnLst/>
            <a:rect l="l" t="t" r="r" b="b"/>
            <a:pathLst>
              <a:path w="4916853" h="4681587">
                <a:moveTo>
                  <a:pt x="22510" y="0"/>
                </a:moveTo>
                <a:lnTo>
                  <a:pt x="1905484" y="0"/>
                </a:lnTo>
                <a:lnTo>
                  <a:pt x="1875805" y="194468"/>
                </a:lnTo>
                <a:cubicBezTo>
                  <a:pt x="1867679" y="274484"/>
                  <a:pt x="1863516" y="355673"/>
                  <a:pt x="1863516" y="437833"/>
                </a:cubicBezTo>
                <a:cubicBezTo>
                  <a:pt x="1863516" y="1752402"/>
                  <a:pt x="2929184" y="2818070"/>
                  <a:pt x="4243753" y="2818070"/>
                </a:cubicBezTo>
                <a:cubicBezTo>
                  <a:pt x="4408074" y="2818070"/>
                  <a:pt x="4568506" y="2801419"/>
                  <a:pt x="4723454" y="2769712"/>
                </a:cubicBezTo>
                <a:lnTo>
                  <a:pt x="4916853" y="2719984"/>
                </a:lnTo>
                <a:lnTo>
                  <a:pt x="4916853" y="4627900"/>
                </a:lnTo>
                <a:lnTo>
                  <a:pt x="4890035" y="4632690"/>
                </a:lnTo>
                <a:cubicBezTo>
                  <a:pt x="4679308" y="4664888"/>
                  <a:pt x="4463480" y="4681587"/>
                  <a:pt x="4243753" y="4681587"/>
                </a:cubicBezTo>
                <a:cubicBezTo>
                  <a:pt x="1899992" y="4681587"/>
                  <a:pt x="0" y="2781594"/>
                  <a:pt x="0" y="437833"/>
                </a:cubicBezTo>
                <a:cubicBezTo>
                  <a:pt x="0" y="291348"/>
                  <a:pt x="7421" y="146596"/>
                  <a:pt x="21910" y="3934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cxnSp>
        <p:nvCxnSpPr>
          <p:cNvPr id="17" name="标题 1"/>
          <p:cNvCxnSpPr/>
          <p:nvPr/>
        </p:nvCxnSpPr>
        <p:spPr>
          <a:xfrm rot="18900000" flipH="1">
            <a:off x="8621919" y="3336696"/>
            <a:ext cx="457959" cy="0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cxnSp>
        <p:nvCxnSpPr>
          <p:cNvPr id="18" name="标题 1"/>
          <p:cNvCxnSpPr/>
          <p:nvPr/>
        </p:nvCxnSpPr>
        <p:spPr>
          <a:xfrm rot="8100000" flipV="1">
            <a:off x="8610867" y="3305092"/>
            <a:ext cx="123992" cy="163151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cxnSp>
        <p:nvCxnSpPr>
          <p:cNvPr id="19" name="标题 1"/>
          <p:cNvCxnSpPr/>
          <p:nvPr/>
        </p:nvCxnSpPr>
        <p:spPr>
          <a:xfrm rot="8100000">
            <a:off x="8721616" y="3428542"/>
            <a:ext cx="123992" cy="163151"/>
          </a:xfrm>
          <a:prstGeom prst="line">
            <a:avLst/>
          </a:prstGeom>
          <a:noFill/>
          <a:ln w="28575" cap="sq">
            <a:solidFill>
              <a:schemeClr val="bg1"/>
            </a:solidFill>
            <a:prstDash val="solid"/>
            <a:miter/>
          </a:ln>
        </p:spPr>
      </p:cxnSp>
      <p:sp>
        <p:nvSpPr>
          <p:cNvPr id="2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前期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3494506"/>
            <a:ext cx="12192000" cy="3617495"/>
          </a:xfrm>
          <a:custGeom>
            <a:avLst/>
            <a:gdLst>
              <a:gd name="connsiteX0" fmla="*/ 6096001 w 12192000"/>
              <a:gd name="connsiteY0" fmla="*/ 0 h 3617495"/>
              <a:gd name="connsiteX1" fmla="*/ 12158432 w 12192000"/>
              <a:gd name="connsiteY1" fmla="*/ 1639102 h 3617495"/>
              <a:gd name="connsiteX2" fmla="*/ 12192000 w 12192000"/>
              <a:gd name="connsiteY2" fmla="*/ 1671047 h 3617495"/>
              <a:gd name="connsiteX3" fmla="*/ 12192000 w 12192000"/>
              <a:gd name="connsiteY3" fmla="*/ 3617495 h 3617495"/>
              <a:gd name="connsiteX4" fmla="*/ 0 w 12192000"/>
              <a:gd name="connsiteY4" fmla="*/ 3617495 h 3617495"/>
              <a:gd name="connsiteX5" fmla="*/ 0 w 12192000"/>
              <a:gd name="connsiteY5" fmla="*/ 1671049 h 3617495"/>
              <a:gd name="connsiteX6" fmla="*/ 33570 w 12192000"/>
              <a:gd name="connsiteY6" fmla="*/ 1639102 h 3617495"/>
              <a:gd name="connsiteX7" fmla="*/ 6096001 w 12192000"/>
              <a:gd name="connsiteY7" fmla="*/ 0 h 3617495"/>
            </a:gdLst>
            <a:ahLst/>
            <a:cxnLst/>
            <a:rect l="l" t="t" r="r" b="b"/>
            <a:pathLst>
              <a:path w="12192000" h="3617495">
                <a:moveTo>
                  <a:pt x="6096001" y="0"/>
                </a:moveTo>
                <a:cubicBezTo>
                  <a:pt x="8765781" y="0"/>
                  <a:pt x="11072235" y="669261"/>
                  <a:pt x="12158432" y="1639102"/>
                </a:cubicBezTo>
                <a:lnTo>
                  <a:pt x="12192000" y="1671047"/>
                </a:lnTo>
                <a:lnTo>
                  <a:pt x="12192000" y="3617495"/>
                </a:lnTo>
                <a:lnTo>
                  <a:pt x="0" y="3617495"/>
                </a:lnTo>
                <a:lnTo>
                  <a:pt x="0" y="1671049"/>
                </a:lnTo>
                <a:lnTo>
                  <a:pt x="33570" y="1639102"/>
                </a:lnTo>
                <a:cubicBezTo>
                  <a:pt x="1119767" y="669261"/>
                  <a:pt x="3426222" y="0"/>
                  <a:pt x="6096001" y="0"/>
                </a:cubicBezTo>
                <a:close/>
              </a:path>
            </a:pathLst>
          </a:custGeom>
          <a:gradFill>
            <a:gsLst>
              <a:gs pos="0">
                <a:schemeClr val="accent1"/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1511632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1415381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1779558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OpenMV靶心识别算法开发</a:t>
            </a:r>
            <a:endParaRPr kumimoji="1" lang="zh-CN" altLang="en-US" sz="2800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3120922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 flipH="1">
            <a:off x="3507265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3423025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6350668" y="2137571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6254417" y="2029287"/>
            <a:ext cx="4413251" cy="3826042"/>
          </a:xfrm>
          <a:prstGeom prst="roundRect">
            <a:avLst>
              <a:gd name="adj" fmla="val 10063"/>
            </a:avLst>
          </a:prstGeom>
          <a:solidFill>
            <a:schemeClr val="bg1"/>
          </a:solidFill>
          <a:ln w="1905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7959958" y="2147784"/>
            <a:ext cx="1002168" cy="9005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 flipH="1">
            <a:off x="8346301" y="1762411"/>
            <a:ext cx="313722" cy="279348"/>
          </a:xfrm>
          <a:custGeom>
            <a:avLst/>
            <a:gdLst>
              <a:gd name="connsiteX0" fmla="*/ 433137 w 433137"/>
              <a:gd name="connsiteY0" fmla="*/ 0 h 385679"/>
              <a:gd name="connsiteX1" fmla="*/ 72204 w 433137"/>
              <a:gd name="connsiteY1" fmla="*/ 0 h 385679"/>
              <a:gd name="connsiteX2" fmla="*/ 0 w 433137"/>
              <a:gd name="connsiteY2" fmla="*/ 297113 h 385679"/>
              <a:gd name="connsiteX3" fmla="*/ 4344 w 433137"/>
              <a:gd name="connsiteY3" fmla="*/ 385679 h 385679"/>
              <a:gd name="connsiteX4" fmla="*/ 365277 w 433137"/>
              <a:gd name="connsiteY4" fmla="*/ 385679 h 385679"/>
              <a:gd name="connsiteX5" fmla="*/ 360933 w 433137"/>
              <a:gd name="connsiteY5" fmla="*/ 297113 h 385679"/>
              <a:gd name="connsiteX6" fmla="*/ 433137 w 433137"/>
              <a:gd name="connsiteY6" fmla="*/ 0 h 385679"/>
            </a:gdLst>
            <a:ahLst/>
            <a:cxnLst/>
            <a:rect l="l" t="t" r="r" b="b"/>
            <a:pathLst>
              <a:path w="433137" h="385679">
                <a:moveTo>
                  <a:pt x="433137" y="0"/>
                </a:moveTo>
                <a:lnTo>
                  <a:pt x="72204" y="0"/>
                </a:lnTo>
                <a:cubicBezTo>
                  <a:pt x="32312" y="0"/>
                  <a:pt x="0" y="133047"/>
                  <a:pt x="0" y="297113"/>
                </a:cubicBezTo>
                <a:lnTo>
                  <a:pt x="4344" y="385679"/>
                </a:lnTo>
                <a:lnTo>
                  <a:pt x="365277" y="385679"/>
                </a:lnTo>
                <a:lnTo>
                  <a:pt x="360933" y="297113"/>
                </a:lnTo>
                <a:cubicBezTo>
                  <a:pt x="360933" y="133047"/>
                  <a:pt x="393245" y="0"/>
                  <a:pt x="433137" y="0"/>
                </a:cubicBezTo>
                <a:close/>
              </a:path>
            </a:pathLst>
          </a:custGeom>
          <a:solidFill>
            <a:schemeClr val="accent1">
              <a:lumMod val="75000"/>
            </a:schemeClr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8262061" y="1762410"/>
            <a:ext cx="313722" cy="430399"/>
          </a:xfrm>
          <a:prstGeom prst="flowChartOnlineStorage">
            <a:avLst/>
          </a:prstGeom>
          <a:solidFill>
            <a:schemeClr val="accent1"/>
          </a:soli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2916153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2278F2">
                        <a:alpha val="100000"/>
                      </a:srgbClr>
                    </a:gs>
                    <a:gs pos="77000">
                      <a:srgbClr val="2278F2">
                        <a:alpha val="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7755189" y="5010065"/>
            <a:ext cx="1411706" cy="72676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5400">
                <a:ln w="12700">
                  <a:noFill/>
                </a:ln>
                <a:gradFill>
                  <a:gsLst>
                    <a:gs pos="23000">
                      <a:srgbClr val="2278F2">
                        <a:alpha val="100000"/>
                      </a:srgbClr>
                    </a:gs>
                    <a:gs pos="77000">
                      <a:srgbClr val="2278F2">
                        <a:alpha val="0"/>
                      </a:srgbClr>
                    </a:gs>
                  </a:gsLst>
                  <a:lin ang="5400000" scaled="0"/>
                </a:gra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6618594" y="2504710"/>
            <a:ext cx="3684896" cy="250535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开发靶心识别算法，完成坐标标定，提升识别精度</a:t>
            </a:r>
            <a:endParaRPr kumimoji="1" lang="zh-CN" altLang="en-US" sz="2800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中期</a:t>
            </a:r>
            <a:endParaRPr kumimoji="1" lang="zh-CN" altLang="en-US" sz="2800" b="1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</p:spTree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72902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flipH="1">
            <a:off x="270902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2781025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3015025" y="1931768"/>
            <a:ext cx="468000" cy="409726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410275" y="2132260"/>
            <a:ext cx="5040000" cy="3456000"/>
          </a:xfrm>
          <a:prstGeom prst="rect">
            <a:avLst/>
          </a:prstGeom>
          <a:solidFill>
            <a:schemeClr val="bg1">
              <a:lumMod val="95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flipH="1">
            <a:off x="8390275" y="1596631"/>
            <a:ext cx="1080000" cy="1080000"/>
          </a:xfrm>
          <a:prstGeom prst="ellipse">
            <a:avLst/>
          </a:prstGeom>
          <a:solidFill>
            <a:schemeClr val="bg1"/>
          </a:solidFill>
          <a:ln w="127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 flipH="1">
            <a:off x="8462273" y="1668631"/>
            <a:ext cx="936000" cy="936000"/>
          </a:xfrm>
          <a:prstGeom prst="ellipse">
            <a:avLst/>
          </a:prstGeom>
          <a:gradFill>
            <a:gsLst>
              <a:gs pos="0">
                <a:schemeClr val="accent2">
                  <a:lumMod val="60000"/>
                  <a:lumOff val="40000"/>
                </a:schemeClr>
              </a:gs>
              <a:gs pos="100000">
                <a:schemeClr val="accent2"/>
              </a:gs>
            </a:gsLst>
            <a:lin ang="5400000" scaled="0"/>
          </a:gradFill>
          <a:ln w="381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714276" y="1957969"/>
            <a:ext cx="432000" cy="357324"/>
          </a:xfrm>
          <a:custGeom>
            <a:avLst/>
            <a:gdLst>
              <a:gd name="connsiteX0" fmla="*/ 114387 w 870468"/>
              <a:gd name="connsiteY0" fmla="*/ 394297 h 720000"/>
              <a:gd name="connsiteX1" fmla="*/ 125598 w 870468"/>
              <a:gd name="connsiteY1" fmla="*/ 421319 h 720000"/>
              <a:gd name="connsiteX2" fmla="*/ 153878 w 870468"/>
              <a:gd name="connsiteY2" fmla="*/ 433051 h 720000"/>
              <a:gd name="connsiteX3" fmla="*/ 449972 w 870468"/>
              <a:gd name="connsiteY3" fmla="*/ 433051 h 720000"/>
              <a:gd name="connsiteX4" fmla="*/ 478295 w 870468"/>
              <a:gd name="connsiteY4" fmla="*/ 421319 h 720000"/>
              <a:gd name="connsiteX5" fmla="*/ 489465 w 870468"/>
              <a:gd name="connsiteY5" fmla="*/ 394297 h 720000"/>
              <a:gd name="connsiteX6" fmla="*/ 116266 w 870468"/>
              <a:gd name="connsiteY6" fmla="*/ 68594 h 720000"/>
              <a:gd name="connsiteX7" fmla="*/ 68708 w 870468"/>
              <a:gd name="connsiteY7" fmla="*/ 116152 h 720000"/>
              <a:gd name="connsiteX8" fmla="*/ 68708 w 870468"/>
              <a:gd name="connsiteY8" fmla="*/ 241561 h 720000"/>
              <a:gd name="connsiteX9" fmla="*/ 801875 w 870468"/>
              <a:gd name="connsiteY9" fmla="*/ 241561 h 720000"/>
              <a:gd name="connsiteX10" fmla="*/ 801875 w 870468"/>
              <a:gd name="connsiteY10" fmla="*/ 116152 h 720000"/>
              <a:gd name="connsiteX11" fmla="*/ 754317 w 870468"/>
              <a:gd name="connsiteY11" fmla="*/ 68594 h 720000"/>
              <a:gd name="connsiteX12" fmla="*/ 598821 w 870468"/>
              <a:gd name="connsiteY12" fmla="*/ 68594 h 720000"/>
              <a:gd name="connsiteX13" fmla="*/ 116266 w 870468"/>
              <a:gd name="connsiteY13" fmla="*/ 0 h 720000"/>
              <a:gd name="connsiteX14" fmla="*/ 598821 w 870468"/>
              <a:gd name="connsiteY14" fmla="*/ 0 h 720000"/>
              <a:gd name="connsiteX15" fmla="*/ 754317 w 870468"/>
              <a:gd name="connsiteY15" fmla="*/ 0 h 720000"/>
              <a:gd name="connsiteX16" fmla="*/ 870468 w 870468"/>
              <a:gd name="connsiteY16" fmla="*/ 116152 h 720000"/>
              <a:gd name="connsiteX17" fmla="*/ 870468 w 870468"/>
              <a:gd name="connsiteY17" fmla="*/ 360001 h 720000"/>
              <a:gd name="connsiteX18" fmla="*/ 870468 w 870468"/>
              <a:gd name="connsiteY18" fmla="*/ 603736 h 720000"/>
              <a:gd name="connsiteX19" fmla="*/ 754317 w 870468"/>
              <a:gd name="connsiteY19" fmla="*/ 720000 h 720000"/>
              <a:gd name="connsiteX20" fmla="*/ 598821 w 870468"/>
              <a:gd name="connsiteY20" fmla="*/ 720000 h 720000"/>
              <a:gd name="connsiteX21" fmla="*/ 116266 w 870468"/>
              <a:gd name="connsiteY21" fmla="*/ 720000 h 720000"/>
              <a:gd name="connsiteX22" fmla="*/ 115 w 870468"/>
              <a:gd name="connsiteY22" fmla="*/ 603850 h 720000"/>
              <a:gd name="connsiteX23" fmla="*/ 115 w 870468"/>
              <a:gd name="connsiteY23" fmla="*/ 360279 h 720000"/>
              <a:gd name="connsiteX24" fmla="*/ 0 w 870468"/>
              <a:gd name="connsiteY24" fmla="*/ 360001 h 720000"/>
              <a:gd name="connsiteX25" fmla="*/ 115 w 870468"/>
              <a:gd name="connsiteY25" fmla="*/ 359723 h 720000"/>
              <a:gd name="connsiteX26" fmla="*/ 115 w 870468"/>
              <a:gd name="connsiteY26" fmla="*/ 116152 h 720000"/>
              <a:gd name="connsiteX27" fmla="*/ 116266 w 870468"/>
              <a:gd name="connsiteY27" fmla="*/ 0 h 720000"/>
            </a:gdLst>
            <a:ahLst/>
            <a:cxnLst/>
            <a:rect l="l" t="t" r="r" b="b"/>
            <a:pathLst>
              <a:path w="870468" h="720000">
                <a:moveTo>
                  <a:pt x="114387" y="394297"/>
                </a:moveTo>
                <a:lnTo>
                  <a:pt x="125598" y="421319"/>
                </a:lnTo>
                <a:cubicBezTo>
                  <a:pt x="132843" y="428564"/>
                  <a:pt x="142846" y="433051"/>
                  <a:pt x="153878" y="433051"/>
                </a:cubicBezTo>
                <a:lnTo>
                  <a:pt x="449972" y="433051"/>
                </a:lnTo>
                <a:cubicBezTo>
                  <a:pt x="461061" y="433051"/>
                  <a:pt x="471064" y="428564"/>
                  <a:pt x="478295" y="421319"/>
                </a:cubicBezTo>
                <a:lnTo>
                  <a:pt x="489465" y="394297"/>
                </a:lnTo>
                <a:close/>
                <a:moveTo>
                  <a:pt x="116266" y="68594"/>
                </a:moveTo>
                <a:cubicBezTo>
                  <a:pt x="89972" y="68594"/>
                  <a:pt x="68708" y="89972"/>
                  <a:pt x="68708" y="116152"/>
                </a:cubicBezTo>
                <a:lnTo>
                  <a:pt x="68708" y="241561"/>
                </a:lnTo>
                <a:lnTo>
                  <a:pt x="801875" y="241561"/>
                </a:lnTo>
                <a:lnTo>
                  <a:pt x="801875" y="116152"/>
                </a:lnTo>
                <a:cubicBezTo>
                  <a:pt x="801875" y="89858"/>
                  <a:pt x="780497" y="68594"/>
                  <a:pt x="754317" y="68594"/>
                </a:cubicBezTo>
                <a:lnTo>
                  <a:pt x="598821" y="68594"/>
                </a:lnTo>
                <a:close/>
                <a:moveTo>
                  <a:pt x="116266" y="0"/>
                </a:moveTo>
                <a:lnTo>
                  <a:pt x="598821" y="0"/>
                </a:lnTo>
                <a:lnTo>
                  <a:pt x="754317" y="0"/>
                </a:lnTo>
                <a:cubicBezTo>
                  <a:pt x="818338" y="0"/>
                  <a:pt x="870468" y="52131"/>
                  <a:pt x="870468" y="116152"/>
                </a:cubicBezTo>
                <a:lnTo>
                  <a:pt x="870468" y="360001"/>
                </a:lnTo>
                <a:lnTo>
                  <a:pt x="870468" y="603736"/>
                </a:lnTo>
                <a:cubicBezTo>
                  <a:pt x="870468" y="667870"/>
                  <a:pt x="818338" y="720000"/>
                  <a:pt x="754317" y="720000"/>
                </a:cubicBezTo>
                <a:lnTo>
                  <a:pt x="598821" y="720000"/>
                </a:lnTo>
                <a:lnTo>
                  <a:pt x="116266" y="720000"/>
                </a:lnTo>
                <a:cubicBezTo>
                  <a:pt x="52246" y="720000"/>
                  <a:pt x="115" y="667870"/>
                  <a:pt x="115" y="603850"/>
                </a:cubicBezTo>
                <a:lnTo>
                  <a:pt x="115" y="360279"/>
                </a:lnTo>
                <a:lnTo>
                  <a:pt x="0" y="360001"/>
                </a:lnTo>
                <a:lnTo>
                  <a:pt x="115" y="359723"/>
                </a:lnTo>
                <a:lnTo>
                  <a:pt x="115" y="116152"/>
                </a:lnTo>
                <a:cubicBezTo>
                  <a:pt x="115" y="52131"/>
                  <a:pt x="52246" y="0"/>
                  <a:pt x="116266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16102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系统联调与精度优化</a:t>
            </a:r>
            <a:endParaRPr kumimoji="1" lang="zh-CN" altLang="en-US" sz="2800" b="1"/>
          </a:p>
        </p:txBody>
      </p:sp>
      <p:sp>
        <p:nvSpPr>
          <p:cNvPr id="12" name="标题 1"/>
          <p:cNvSpPr txBox="1"/>
          <p:nvPr/>
        </p:nvSpPr>
        <p:spPr>
          <a:xfrm>
            <a:off x="6842275" y="2850922"/>
            <a:ext cx="4176000" cy="238259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2800" b="1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完成系统联调，测试性能指标，撰写结题报告</a:t>
            </a:r>
            <a:endParaRPr kumimoji="1" lang="zh-CN" altLang="en-US" sz="2800" b="1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zh-CN" altLang="en-US" sz="2800" b="1"/>
              <a:t>后期</a:t>
            </a:r>
            <a:endParaRPr kumimoji="1" lang="zh-CN" altLang="en-US" sz="2800" b="1"/>
          </a:p>
        </p:txBody>
      </p:sp>
    </p:spTree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381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6674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1971908" y="1067796"/>
            <a:ext cx="8248187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1971908" y="1144851"/>
            <a:ext cx="8248187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6263640" y="4998085"/>
            <a:ext cx="2169160" cy="497205"/>
          </a:xfrm>
          <a:prstGeom prst="roundRect">
            <a:avLst/>
          </a:prstGeom>
          <a:solidFill>
            <a:schemeClr val="accent2">
              <a:lumMod val="20000"/>
              <a:lumOff val="8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943985" y="4998085"/>
            <a:ext cx="2098675" cy="1319530"/>
          </a:xfrm>
          <a:prstGeom prst="roundRect">
            <a:avLst/>
          </a:prstGeom>
          <a:solidFill>
            <a:schemeClr val="accent1">
              <a:lumMod val="10000"/>
              <a:lumOff val="90000"/>
            </a:schemeClr>
          </a:solidFill>
          <a:ln w="31750" cap="flat">
            <a:solidFill>
              <a:schemeClr val="bg1"/>
            </a:solidFill>
            <a:miter/>
          </a:ln>
          <a:effectLst>
            <a:outerShdw blurRad="190500" dist="63500" dir="2700000" algn="tl" rotWithShape="0">
              <a:schemeClr val="tx1">
                <a:alpha val="1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  <a:p>
            <a:pPr algn="ctr">
              <a:lnSpc>
                <a:spcPct val="100000"/>
              </a:lnSpc>
            </a:pPr>
            <a:r>
              <a:rPr kumimoji="1" lang="zh-CN" altLang="en-US"/>
              <a:t>周超</a:t>
            </a:r>
            <a:endParaRPr kumimoji="1" lang="zh-CN" altLang="en-US"/>
          </a:p>
          <a:p>
            <a:pPr algn="ctr">
              <a:lnSpc>
                <a:spcPct val="100000"/>
              </a:lnSpc>
            </a:pPr>
            <a:r>
              <a:rPr kumimoji="1" lang="zh-CN" altLang="en-US"/>
              <a:t>郑凯文</a:t>
            </a:r>
            <a:endParaRPr kumimoji="1" lang="zh-CN" altLang="en-US"/>
          </a:p>
          <a:p>
            <a:pPr algn="ctr">
              <a:lnSpc>
                <a:spcPct val="100000"/>
              </a:lnSpc>
            </a:pPr>
            <a:r>
              <a:rPr kumimoji="1" lang="zh-CN" altLang="en-US"/>
              <a:t>周昱衡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4531538" y="5017515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小组成员</a:t>
            </a: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：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6844857" y="5017515"/>
            <a:ext cx="1498321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时间：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4063575" y="5090910"/>
            <a:ext cx="311804" cy="311804"/>
          </a:xfrm>
          <a:prstGeom prst="round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138018" y="5158572"/>
            <a:ext cx="162918" cy="176479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368244" y="5088391"/>
            <a:ext cx="316843" cy="316843"/>
          </a:xfrm>
          <a:prstGeom prst="roundRect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6448634" y="5165672"/>
            <a:ext cx="156063" cy="162280"/>
          </a:xfrm>
          <a:custGeom>
            <a:avLst/>
            <a:gdLst>
              <a:gd name="connsiteX0" fmla="*/ 337768 w 1372282"/>
              <a:gd name="connsiteY0" fmla="*/ 1315328 h 1426949"/>
              <a:gd name="connsiteX1" fmla="*/ 530173 w 1372282"/>
              <a:gd name="connsiteY1" fmla="*/ 1315328 h 1426949"/>
              <a:gd name="connsiteX2" fmla="*/ 842109 w 1372282"/>
              <a:gd name="connsiteY2" fmla="*/ 1315328 h 1426949"/>
              <a:gd name="connsiteX3" fmla="*/ 1034514 w 1372282"/>
              <a:gd name="connsiteY3" fmla="*/ 1315328 h 1426949"/>
              <a:gd name="connsiteX4" fmla="*/ 1090325 w 1372282"/>
              <a:gd name="connsiteY4" fmla="*/ 1371139 h 1426949"/>
              <a:gd name="connsiteX5" fmla="*/ 1034514 w 1372282"/>
              <a:gd name="connsiteY5" fmla="*/ 1426949 h 1426949"/>
              <a:gd name="connsiteX6" fmla="*/ 842109 w 1372282"/>
              <a:gd name="connsiteY6" fmla="*/ 1426949 h 1426949"/>
              <a:gd name="connsiteX7" fmla="*/ 530173 w 1372282"/>
              <a:gd name="connsiteY7" fmla="*/ 1426949 h 1426949"/>
              <a:gd name="connsiteX8" fmla="*/ 337768 w 1372282"/>
              <a:gd name="connsiteY8" fmla="*/ 1426949 h 1426949"/>
              <a:gd name="connsiteX9" fmla="*/ 281957 w 1372282"/>
              <a:gd name="connsiteY9" fmla="*/ 1371139 h 1426949"/>
              <a:gd name="connsiteX10" fmla="*/ 337768 w 1372282"/>
              <a:gd name="connsiteY10" fmla="*/ 1315328 h 1426949"/>
              <a:gd name="connsiteX11" fmla="*/ 686154 w 1372282"/>
              <a:gd name="connsiteY11" fmla="*/ 111621 h 1426949"/>
              <a:gd name="connsiteX12" fmla="*/ 237624 w 1372282"/>
              <a:gd name="connsiteY12" fmla="*/ 560152 h 1426949"/>
              <a:gd name="connsiteX13" fmla="*/ 237624 w 1372282"/>
              <a:gd name="connsiteY13" fmla="*/ 985614 h 1426949"/>
              <a:gd name="connsiteX14" fmla="*/ 229252 w 1372282"/>
              <a:gd name="connsiteY14" fmla="*/ 1014822 h 1426949"/>
              <a:gd name="connsiteX15" fmla="*/ 155768 w 1372282"/>
              <a:gd name="connsiteY15" fmla="*/ 1134814 h 1426949"/>
              <a:gd name="connsiteX16" fmla="*/ 1214680 w 1372282"/>
              <a:gd name="connsiteY16" fmla="*/ 1134814 h 1426949"/>
              <a:gd name="connsiteX17" fmla="*/ 1143429 w 1372282"/>
              <a:gd name="connsiteY17" fmla="*/ 1023565 h 1426949"/>
              <a:gd name="connsiteX18" fmla="*/ 1134685 w 1372282"/>
              <a:gd name="connsiteY18" fmla="*/ 993428 h 1426949"/>
              <a:gd name="connsiteX19" fmla="*/ 1134685 w 1372282"/>
              <a:gd name="connsiteY19" fmla="*/ 560152 h 1426949"/>
              <a:gd name="connsiteX20" fmla="*/ 686154 w 1372282"/>
              <a:gd name="connsiteY20" fmla="*/ 111621 h 1426949"/>
              <a:gd name="connsiteX21" fmla="*/ 686154 w 1372282"/>
              <a:gd name="connsiteY21" fmla="*/ 0 h 1426949"/>
              <a:gd name="connsiteX22" fmla="*/ 903815 w 1372282"/>
              <a:gd name="connsiteY22" fmla="*/ 44276 h 1426949"/>
              <a:gd name="connsiteX23" fmla="*/ 1081851 w 1372282"/>
              <a:gd name="connsiteY23" fmla="*/ 164455 h 1426949"/>
              <a:gd name="connsiteX24" fmla="*/ 1202030 w 1372282"/>
              <a:gd name="connsiteY24" fmla="*/ 342491 h 1426949"/>
              <a:gd name="connsiteX25" fmla="*/ 1246306 w 1372282"/>
              <a:gd name="connsiteY25" fmla="*/ 560152 h 1426949"/>
              <a:gd name="connsiteX26" fmla="*/ 1246306 w 1372282"/>
              <a:gd name="connsiteY26" fmla="*/ 977243 h 1426949"/>
              <a:gd name="connsiteX27" fmla="*/ 1363508 w 1372282"/>
              <a:gd name="connsiteY27" fmla="*/ 1160487 h 1426949"/>
              <a:gd name="connsiteX28" fmla="*/ 1365369 w 1372282"/>
              <a:gd name="connsiteY28" fmla="*/ 1217414 h 1426949"/>
              <a:gd name="connsiteX29" fmla="*/ 1316628 w 1372282"/>
              <a:gd name="connsiteY29" fmla="*/ 1246436 h 1426949"/>
              <a:gd name="connsiteX30" fmla="*/ 55867 w 1372282"/>
              <a:gd name="connsiteY30" fmla="*/ 1246436 h 1426949"/>
              <a:gd name="connsiteX31" fmla="*/ 7126 w 1372282"/>
              <a:gd name="connsiteY31" fmla="*/ 1217786 h 1426949"/>
              <a:gd name="connsiteX32" fmla="*/ 8242 w 1372282"/>
              <a:gd name="connsiteY32" fmla="*/ 1161232 h 1426949"/>
              <a:gd name="connsiteX33" fmla="*/ 126002 w 1372282"/>
              <a:gd name="connsiteY33" fmla="*/ 969801 h 1426949"/>
              <a:gd name="connsiteX34" fmla="*/ 126002 w 1372282"/>
              <a:gd name="connsiteY34" fmla="*/ 560152 h 1426949"/>
              <a:gd name="connsiteX35" fmla="*/ 170279 w 1372282"/>
              <a:gd name="connsiteY35" fmla="*/ 342491 h 1426949"/>
              <a:gd name="connsiteX36" fmla="*/ 290458 w 1372282"/>
              <a:gd name="connsiteY36" fmla="*/ 164455 h 1426949"/>
              <a:gd name="connsiteX37" fmla="*/ 468493 w 1372282"/>
              <a:gd name="connsiteY37" fmla="*/ 44276 h 1426949"/>
              <a:gd name="connsiteX38" fmla="*/ 686154 w 1372282"/>
              <a:gd name="connsiteY38" fmla="*/ 0 h 1426949"/>
            </a:gdLst>
            <a:ahLst/>
            <a:cxnLst/>
            <a:rect l="l" t="t" r="r" b="b"/>
            <a:pathLst>
              <a:path w="1372282" h="1426949">
                <a:moveTo>
                  <a:pt x="337768" y="1315328"/>
                </a:moveTo>
                <a:lnTo>
                  <a:pt x="530173" y="1315328"/>
                </a:lnTo>
                <a:lnTo>
                  <a:pt x="842109" y="1315328"/>
                </a:lnTo>
                <a:lnTo>
                  <a:pt x="1034514" y="1315328"/>
                </a:lnTo>
                <a:cubicBezTo>
                  <a:pt x="1065396" y="1315328"/>
                  <a:pt x="1090325" y="1340257"/>
                  <a:pt x="1090325" y="1371139"/>
                </a:cubicBezTo>
                <a:cubicBezTo>
                  <a:pt x="1090325" y="1402021"/>
                  <a:pt x="1065210" y="1426949"/>
                  <a:pt x="1034514" y="1426949"/>
                </a:cubicBezTo>
                <a:lnTo>
                  <a:pt x="842109" y="1426949"/>
                </a:lnTo>
                <a:lnTo>
                  <a:pt x="530173" y="1426949"/>
                </a:lnTo>
                <a:lnTo>
                  <a:pt x="337768" y="1426949"/>
                </a:lnTo>
                <a:cubicBezTo>
                  <a:pt x="306886" y="1426949"/>
                  <a:pt x="281957" y="1402021"/>
                  <a:pt x="281957" y="1371139"/>
                </a:cubicBezTo>
                <a:cubicBezTo>
                  <a:pt x="281957" y="1340257"/>
                  <a:pt x="306886" y="1315328"/>
                  <a:pt x="337768" y="1315328"/>
                </a:cubicBezTo>
                <a:close/>
                <a:moveTo>
                  <a:pt x="686154" y="111621"/>
                </a:moveTo>
                <a:cubicBezTo>
                  <a:pt x="438914" y="111621"/>
                  <a:pt x="237624" y="312725"/>
                  <a:pt x="237624" y="560152"/>
                </a:cubicBezTo>
                <a:lnTo>
                  <a:pt x="237624" y="985614"/>
                </a:lnTo>
                <a:cubicBezTo>
                  <a:pt x="237624" y="996032"/>
                  <a:pt x="234833" y="1006078"/>
                  <a:pt x="229252" y="1014822"/>
                </a:cubicBezTo>
                <a:lnTo>
                  <a:pt x="155768" y="1134814"/>
                </a:lnTo>
                <a:lnTo>
                  <a:pt x="1214680" y="1134814"/>
                </a:lnTo>
                <a:lnTo>
                  <a:pt x="1143429" y="1023565"/>
                </a:lnTo>
                <a:cubicBezTo>
                  <a:pt x="1137662" y="1014636"/>
                  <a:pt x="1134685" y="1004218"/>
                  <a:pt x="1134685" y="993428"/>
                </a:cubicBezTo>
                <a:lnTo>
                  <a:pt x="1134685" y="560152"/>
                </a:lnTo>
                <a:cubicBezTo>
                  <a:pt x="1134685" y="312911"/>
                  <a:pt x="933581" y="111621"/>
                  <a:pt x="686154" y="111621"/>
                </a:cubicBezTo>
                <a:close/>
                <a:moveTo>
                  <a:pt x="686154" y="0"/>
                </a:moveTo>
                <a:cubicBezTo>
                  <a:pt x="761499" y="0"/>
                  <a:pt x="834610" y="14883"/>
                  <a:pt x="903815" y="44276"/>
                </a:cubicBezTo>
                <a:cubicBezTo>
                  <a:pt x="970416" y="72554"/>
                  <a:pt x="1030319" y="113109"/>
                  <a:pt x="1081851" y="164455"/>
                </a:cubicBezTo>
                <a:cubicBezTo>
                  <a:pt x="1133383" y="215987"/>
                  <a:pt x="1173753" y="275890"/>
                  <a:pt x="1202030" y="342491"/>
                </a:cubicBezTo>
                <a:cubicBezTo>
                  <a:pt x="1231423" y="411510"/>
                  <a:pt x="1246306" y="484808"/>
                  <a:pt x="1246306" y="560152"/>
                </a:cubicBezTo>
                <a:lnTo>
                  <a:pt x="1246306" y="977243"/>
                </a:lnTo>
                <a:lnTo>
                  <a:pt x="1363508" y="1160487"/>
                </a:lnTo>
                <a:cubicBezTo>
                  <a:pt x="1374484" y="1177603"/>
                  <a:pt x="1375229" y="1199555"/>
                  <a:pt x="1365369" y="1217414"/>
                </a:cubicBezTo>
                <a:cubicBezTo>
                  <a:pt x="1355695" y="1235273"/>
                  <a:pt x="1336905" y="1246436"/>
                  <a:pt x="1316628" y="1246436"/>
                </a:cubicBezTo>
                <a:lnTo>
                  <a:pt x="55867" y="1246436"/>
                </a:lnTo>
                <a:cubicBezTo>
                  <a:pt x="35589" y="1246436"/>
                  <a:pt x="16986" y="1235460"/>
                  <a:pt x="7126" y="1217786"/>
                </a:cubicBezTo>
                <a:cubicBezTo>
                  <a:pt x="-2734" y="1200113"/>
                  <a:pt x="-2362" y="1178533"/>
                  <a:pt x="8242" y="1161232"/>
                </a:cubicBezTo>
                <a:lnTo>
                  <a:pt x="126002" y="969801"/>
                </a:lnTo>
                <a:lnTo>
                  <a:pt x="126002" y="560152"/>
                </a:lnTo>
                <a:cubicBezTo>
                  <a:pt x="126002" y="484808"/>
                  <a:pt x="140885" y="411696"/>
                  <a:pt x="170279" y="342491"/>
                </a:cubicBezTo>
                <a:cubicBezTo>
                  <a:pt x="198556" y="275890"/>
                  <a:pt x="239112" y="215987"/>
                  <a:pt x="290458" y="164455"/>
                </a:cubicBezTo>
                <a:cubicBezTo>
                  <a:pt x="341803" y="112923"/>
                  <a:pt x="401893" y="72554"/>
                  <a:pt x="468493" y="44276"/>
                </a:cubicBezTo>
                <a:cubicBezTo>
                  <a:pt x="537512" y="14883"/>
                  <a:pt x="610810" y="0"/>
                  <a:pt x="686154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7408530" y="5017515"/>
            <a:ext cx="939378" cy="458595"/>
          </a:xfrm>
          <a:prstGeom prst="rect">
            <a:avLst/>
          </a:prstGeom>
          <a:noFill/>
          <a:ln w="12700" cap="sq">
            <a:noFill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2025.5.23</a:t>
            </a: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2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22" name="标题 1"/>
          <p:cNvSpPr txBox="1"/>
          <p:nvPr/>
        </p:nvSpPr>
        <p:spPr>
          <a:xfrm>
            <a:off x="3023180" y="1393960"/>
            <a:ext cx="6145643" cy="190230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800">
                <a:ln w="28575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项目背景与意义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199079" y="1325697"/>
            <a:ext cx="5029200" cy="4335516"/>
          </a:xfrm>
          <a:custGeom>
            <a:avLst/>
            <a:gdLst>
              <a:gd name="connsiteX0" fmla="*/ 1903401 w 3547488"/>
              <a:gd name="connsiteY0" fmla="*/ 75837 h 3098996"/>
              <a:gd name="connsiteX1" fmla="*/ 3523985 w 3547488"/>
              <a:gd name="connsiteY1" fmla="*/ 2869234 h 3098996"/>
              <a:gd name="connsiteX2" fmla="*/ 3469598 w 3547488"/>
              <a:gd name="connsiteY2" fmla="*/ 3077774 h 3098996"/>
              <a:gd name="connsiteX3" fmla="*/ 3391777 w 3547488"/>
              <a:gd name="connsiteY3" fmla="*/ 3098692 h 3098996"/>
              <a:gd name="connsiteX4" fmla="*/ 150514 w 3547488"/>
              <a:gd name="connsiteY4" fmla="*/ 3098692 h 3098996"/>
              <a:gd name="connsiteX5" fmla="*/ -2551 w 3547488"/>
              <a:gd name="connsiteY5" fmla="*/ 2946920 h 3098996"/>
              <a:gd name="connsiteX6" fmla="*/ 18404 w 3547488"/>
              <a:gd name="connsiteY6" fmla="*/ 2869234 h 3098996"/>
              <a:gd name="connsiteX7" fmla="*/ 1638986 w 3547488"/>
              <a:gd name="connsiteY7" fmla="*/ 75837 h 3098996"/>
              <a:gd name="connsiteX8" fmla="*/ 1847967 w 3547488"/>
              <a:gd name="connsiteY8" fmla="*/ 20392 h 3098996"/>
              <a:gd name="connsiteX9" fmla="*/ 1903401 w 3547488"/>
              <a:gd name="connsiteY9" fmla="*/ 75837 h 3098996"/>
            </a:gdLst>
            <a:ahLst/>
            <a:cxnLst/>
            <a:rect l="l" t="t" r="r" b="b"/>
            <a:pathLst>
              <a:path w="3547488" h="3098996">
                <a:moveTo>
                  <a:pt x="1903401" y="75837"/>
                </a:moveTo>
                <a:lnTo>
                  <a:pt x="3523985" y="2869234"/>
                </a:lnTo>
                <a:cubicBezTo>
                  <a:pt x="3566562" y="2941853"/>
                  <a:pt x="3542177" y="3035217"/>
                  <a:pt x="3469598" y="3077774"/>
                </a:cubicBezTo>
                <a:cubicBezTo>
                  <a:pt x="3445976" y="3091596"/>
                  <a:pt x="3419115" y="3098825"/>
                  <a:pt x="3391777" y="3098692"/>
                </a:cubicBezTo>
                <a:lnTo>
                  <a:pt x="150514" y="3098692"/>
                </a:lnTo>
                <a:cubicBezTo>
                  <a:pt x="66315" y="3099035"/>
                  <a:pt x="-2169" y="3031092"/>
                  <a:pt x="-2551" y="2946920"/>
                </a:cubicBezTo>
                <a:cubicBezTo>
                  <a:pt x="-2646" y="2919622"/>
                  <a:pt x="4593" y="2892790"/>
                  <a:pt x="18404" y="2869234"/>
                </a:cubicBezTo>
                <a:lnTo>
                  <a:pt x="1638986" y="75837"/>
                </a:lnTo>
                <a:cubicBezTo>
                  <a:pt x="1681375" y="2819"/>
                  <a:pt x="1774908" y="-22004"/>
                  <a:pt x="1847967" y="20392"/>
                </a:cubicBezTo>
                <a:cubicBezTo>
                  <a:pt x="1870921" y="33737"/>
                  <a:pt x="1890066" y="52854"/>
                  <a:pt x="1903401" y="75837"/>
                </a:cubicBezTo>
                <a:close/>
              </a:path>
            </a:pathLst>
          </a:custGeom>
          <a:solidFill>
            <a:schemeClr val="bg1">
              <a:lumMod val="95000"/>
              <a:alpha val="100000"/>
            </a:schemeClr>
          </a:solidFill>
          <a:ln w="19050" cap="sq">
            <a:solidFill>
              <a:schemeClr val="bg1"/>
            </a:solidFill>
            <a:miter/>
          </a:ln>
          <a:effectLst>
            <a:outerShdw blurRad="787400" sx="98000" sy="98000" algn="ctr" rotWithShape="0">
              <a:schemeClr val="tx1">
                <a:alpha val="1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142517" y="1859961"/>
            <a:ext cx="5029200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传统打靶系统依赖人工校准，智能化需求提升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5587969" y="3102020"/>
            <a:ext cx="5029200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传统打靶系统效率低且易出错，难以满足高精度需求。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292651" y="4344080"/>
            <a:ext cx="5282568" cy="112453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现代军事与体育对打靶精度和效率要求提升，智能化升级迫在眉睫</a:t>
            </a:r>
            <a:r>
              <a:rPr kumimoji="1" lang="en-US" altLang="zh-CN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3113565" y="2384356"/>
            <a:ext cx="1836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3113565" y="3419977"/>
            <a:ext cx="2304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3113565" y="4754741"/>
            <a:ext cx="3060000" cy="18000"/>
          </a:xfrm>
          <a:prstGeom prst="rect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2003697" y="1553738"/>
            <a:ext cx="1541693" cy="1132465"/>
          </a:xfrm>
          <a:custGeom>
            <a:avLst/>
            <a:gdLst>
              <a:gd name="connsiteX0" fmla="*/ 793835 w 1541693"/>
              <a:gd name="connsiteY0" fmla="*/ 1419 h 1132465"/>
              <a:gd name="connsiteX1" fmla="*/ 862485 w 1541693"/>
              <a:gd name="connsiteY1" fmla="*/ 24377 h 1132465"/>
              <a:gd name="connsiteX2" fmla="*/ 928653 w 1541693"/>
              <a:gd name="connsiteY2" fmla="*/ 89686 h 1132465"/>
              <a:gd name="connsiteX3" fmla="*/ 1541693 w 1541693"/>
              <a:gd name="connsiteY3" fmla="*/ 1132465 h 1132465"/>
              <a:gd name="connsiteX4" fmla="*/ 0 w 1541693"/>
              <a:gd name="connsiteY4" fmla="*/ 1132465 h 1132465"/>
              <a:gd name="connsiteX5" fmla="*/ 613040 w 1541693"/>
              <a:gd name="connsiteY5" fmla="*/ 89686 h 1132465"/>
              <a:gd name="connsiteX6" fmla="*/ 793835 w 1541693"/>
              <a:gd name="connsiteY6" fmla="*/ 1419 h 1132465"/>
            </a:gdLst>
            <a:ahLst/>
            <a:cxnLst/>
            <a:rect l="l" t="t" r="r" b="b"/>
            <a:pathLst>
              <a:path w="1541693" h="1132465">
                <a:moveTo>
                  <a:pt x="793835" y="1419"/>
                </a:moveTo>
                <a:cubicBezTo>
                  <a:pt x="817355" y="4356"/>
                  <a:pt x="840684" y="11892"/>
                  <a:pt x="862485" y="24377"/>
                </a:cubicBezTo>
                <a:cubicBezTo>
                  <a:pt x="889884" y="40096"/>
                  <a:pt x="912736" y="62614"/>
                  <a:pt x="928653" y="89686"/>
                </a:cubicBezTo>
                <a:lnTo>
                  <a:pt x="1541693" y="1132465"/>
                </a:lnTo>
                <a:lnTo>
                  <a:pt x="0" y="1132465"/>
                </a:lnTo>
                <a:lnTo>
                  <a:pt x="613040" y="89686"/>
                </a:lnTo>
                <a:cubicBezTo>
                  <a:pt x="650988" y="25180"/>
                  <a:pt x="723274" y="-7394"/>
                  <a:pt x="793835" y="1419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1263480" y="2813203"/>
            <a:ext cx="3022128" cy="1132107"/>
          </a:xfrm>
          <a:custGeom>
            <a:avLst/>
            <a:gdLst>
              <a:gd name="connsiteX0" fmla="*/ 665555 w 3022128"/>
              <a:gd name="connsiteY0" fmla="*/ 0 h 1132107"/>
              <a:gd name="connsiteX1" fmla="*/ 2356573 w 3022128"/>
              <a:gd name="connsiteY1" fmla="*/ 0 h 1132107"/>
              <a:gd name="connsiteX2" fmla="*/ 3022128 w 3022128"/>
              <a:gd name="connsiteY2" fmla="*/ 1132107 h 1132107"/>
              <a:gd name="connsiteX3" fmla="*/ 0 w 3022128"/>
              <a:gd name="connsiteY3" fmla="*/ 1132107 h 1132107"/>
            </a:gdLst>
            <a:ahLst/>
            <a:cxnLst/>
            <a:rect l="l" t="t" r="r" b="b"/>
            <a:pathLst>
              <a:path w="3022128" h="1132107">
                <a:moveTo>
                  <a:pt x="665555" y="0"/>
                </a:moveTo>
                <a:lnTo>
                  <a:pt x="2356573" y="0"/>
                </a:lnTo>
                <a:lnTo>
                  <a:pt x="3022128" y="1132107"/>
                </a:lnTo>
                <a:lnTo>
                  <a:pt x="0" y="1132107"/>
                </a:ln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660400" y="4072310"/>
            <a:ext cx="4231329" cy="1131752"/>
          </a:xfrm>
          <a:custGeom>
            <a:avLst/>
            <a:gdLst>
              <a:gd name="connsiteX0" fmla="*/ 528418 w 4231329"/>
              <a:gd name="connsiteY0" fmla="*/ 0 h 1131752"/>
              <a:gd name="connsiteX1" fmla="*/ 3699871 w 4231329"/>
              <a:gd name="connsiteY1" fmla="*/ 0 h 1131752"/>
              <a:gd name="connsiteX2" fmla="*/ 4206321 w 4231329"/>
              <a:gd name="connsiteY2" fmla="*/ 861470 h 1131752"/>
              <a:gd name="connsiteX3" fmla="*/ 4141404 w 4231329"/>
              <a:gd name="connsiteY3" fmla="*/ 1107111 h 1131752"/>
              <a:gd name="connsiteX4" fmla="*/ 4048514 w 4231329"/>
              <a:gd name="connsiteY4" fmla="*/ 1131750 h 1131752"/>
              <a:gd name="connsiteX5" fmla="*/ 179658 w 4231329"/>
              <a:gd name="connsiteY5" fmla="*/ 1131750 h 1131752"/>
              <a:gd name="connsiteX6" fmla="*/ 11562 w 4231329"/>
              <a:gd name="connsiteY6" fmla="*/ 1022795 h 1131752"/>
              <a:gd name="connsiteX7" fmla="*/ 0 w 4231329"/>
              <a:gd name="connsiteY7" fmla="*/ 967532 h 1131752"/>
              <a:gd name="connsiteX8" fmla="*/ 0 w 4231329"/>
              <a:gd name="connsiteY8" fmla="*/ 929998 h 1131752"/>
              <a:gd name="connsiteX9" fmla="*/ 3237 w 4231329"/>
              <a:gd name="connsiteY9" fmla="*/ 905571 h 1131752"/>
              <a:gd name="connsiteX10" fmla="*/ 21968 w 4231329"/>
              <a:gd name="connsiteY10" fmla="*/ 861470 h 1131752"/>
            </a:gdLst>
            <a:ahLst/>
            <a:cxnLst/>
            <a:rect l="l" t="t" r="r" b="b"/>
            <a:pathLst>
              <a:path w="4231329" h="1131752">
                <a:moveTo>
                  <a:pt x="528418" y="0"/>
                </a:moveTo>
                <a:lnTo>
                  <a:pt x="3699871" y="0"/>
                </a:lnTo>
                <a:lnTo>
                  <a:pt x="4206321" y="861470"/>
                </a:lnTo>
                <a:cubicBezTo>
                  <a:pt x="4257142" y="947009"/>
                  <a:pt x="4228036" y="1056983"/>
                  <a:pt x="4141404" y="1107111"/>
                </a:cubicBezTo>
                <a:cubicBezTo>
                  <a:pt x="4113208" y="1123392"/>
                  <a:pt x="4081146" y="1131907"/>
                  <a:pt x="4048514" y="1131750"/>
                </a:cubicBezTo>
                <a:lnTo>
                  <a:pt x="179658" y="1131750"/>
                </a:lnTo>
                <a:cubicBezTo>
                  <a:pt x="104281" y="1132053"/>
                  <a:pt x="39456" y="1087112"/>
                  <a:pt x="11562" y="1022795"/>
                </a:cubicBezTo>
                <a:lnTo>
                  <a:pt x="0" y="967532"/>
                </a:lnTo>
                <a:lnTo>
                  <a:pt x="0" y="929998"/>
                </a:lnTo>
                <a:lnTo>
                  <a:pt x="3237" y="905571"/>
                </a:lnTo>
                <a:cubicBezTo>
                  <a:pt x="7444" y="890182"/>
                  <a:pt x="13725" y="875344"/>
                  <a:pt x="21968" y="861470"/>
                </a:cubicBezTo>
                <a:close/>
              </a:path>
            </a:pathLst>
          </a:cu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13500000" scaled="0"/>
          </a:gra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项目背景</a:t>
            </a:r>
            <a:endParaRPr kumimoji="1" lang="zh-CN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75640" y="1372931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671320" y="1569967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结合图像处理与运动控制技术，实现高精度自动瞄准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60400" y="1372931"/>
            <a:ext cx="822960" cy="822960"/>
          </a:xfrm>
          <a:prstGeom prst="round2DiagRect">
            <a:avLst>
              <a:gd name="adj1" fmla="val 26543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777578" y="1524526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66909" y="2382662"/>
            <a:ext cx="220211" cy="238542"/>
          </a:xfrm>
          <a:custGeom>
            <a:avLst/>
            <a:gdLst>
              <a:gd name="connsiteX0" fmla="*/ 332293 w 664672"/>
              <a:gd name="connsiteY0" fmla="*/ 387672 h 720001"/>
              <a:gd name="connsiteX1" fmla="*/ 660804 w 664672"/>
              <a:gd name="connsiteY1" fmla="*/ 598902 h 720001"/>
              <a:gd name="connsiteX2" fmla="*/ 563560 w 664672"/>
              <a:gd name="connsiteY2" fmla="*/ 720001 h 720001"/>
              <a:gd name="connsiteX3" fmla="*/ 101112 w 664672"/>
              <a:gd name="connsiteY3" fmla="*/ 720001 h 720001"/>
              <a:gd name="connsiteX4" fmla="*/ 3868 w 664672"/>
              <a:gd name="connsiteY4" fmla="*/ 598902 h 720001"/>
              <a:gd name="connsiteX5" fmla="*/ 332293 w 664672"/>
              <a:gd name="connsiteY5" fmla="*/ 387672 h 720001"/>
              <a:gd name="connsiteX6" fmla="*/ 332293 w 664672"/>
              <a:gd name="connsiteY6" fmla="*/ 0 h 720001"/>
              <a:gd name="connsiteX7" fmla="*/ 509517 w 664672"/>
              <a:gd name="connsiteY7" fmla="*/ 177224 h 720001"/>
              <a:gd name="connsiteX8" fmla="*/ 332293 w 664672"/>
              <a:gd name="connsiteY8" fmla="*/ 354448 h 720001"/>
              <a:gd name="connsiteX9" fmla="*/ 155069 w 664672"/>
              <a:gd name="connsiteY9" fmla="*/ 177224 h 720001"/>
              <a:gd name="connsiteX10" fmla="*/ 332293 w 664672"/>
              <a:gd name="connsiteY10" fmla="*/ 0 h 720001"/>
            </a:gdLst>
            <a:ahLst/>
            <a:cxnLst/>
            <a:rect l="l" t="t" r="r" b="b"/>
            <a:pathLst>
              <a:path w="664672" h="720001">
                <a:moveTo>
                  <a:pt x="332293" y="387672"/>
                </a:moveTo>
                <a:cubicBezTo>
                  <a:pt x="550549" y="387672"/>
                  <a:pt x="628448" y="491162"/>
                  <a:pt x="660804" y="598902"/>
                </a:cubicBezTo>
                <a:cubicBezTo>
                  <a:pt x="679021" y="659624"/>
                  <a:pt x="630616" y="720001"/>
                  <a:pt x="563560" y="720001"/>
                </a:cubicBezTo>
                <a:lnTo>
                  <a:pt x="101112" y="720001"/>
                </a:lnTo>
                <a:cubicBezTo>
                  <a:pt x="34057" y="720001"/>
                  <a:pt x="-14348" y="659624"/>
                  <a:pt x="3868" y="598902"/>
                </a:cubicBezTo>
                <a:cubicBezTo>
                  <a:pt x="36138" y="491162"/>
                  <a:pt x="114037" y="387672"/>
                  <a:pt x="332293" y="387672"/>
                </a:cubicBezTo>
                <a:close/>
                <a:moveTo>
                  <a:pt x="332293" y="0"/>
                </a:moveTo>
                <a:cubicBezTo>
                  <a:pt x="430230" y="0"/>
                  <a:pt x="509604" y="79287"/>
                  <a:pt x="509517" y="177224"/>
                </a:cubicBezTo>
                <a:cubicBezTo>
                  <a:pt x="509517" y="275074"/>
                  <a:pt x="430144" y="354448"/>
                  <a:pt x="332293" y="354448"/>
                </a:cubicBezTo>
                <a:cubicBezTo>
                  <a:pt x="234442" y="354448"/>
                  <a:pt x="155069" y="275074"/>
                  <a:pt x="155069" y="177224"/>
                </a:cubicBezTo>
                <a:cubicBezTo>
                  <a:pt x="155069" y="79287"/>
                  <a:pt x="234442" y="0"/>
                  <a:pt x="332293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2642870" y="3138842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3638550" y="3335878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实现高精度自动瞄准，提升打靶效率与精度。</a:t>
            </a: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2627630" y="3138842"/>
            <a:ext cx="822960" cy="822960"/>
          </a:xfrm>
          <a:prstGeom prst="round2DiagRect">
            <a:avLst>
              <a:gd name="adj1" fmla="val 26080"/>
              <a:gd name="adj2" fmla="val 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2744808" y="3290437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610100" y="4904753"/>
            <a:ext cx="6908800" cy="1383432"/>
          </a:xfrm>
          <a:prstGeom prst="roundRect">
            <a:avLst>
              <a:gd name="adj" fmla="val 14097"/>
            </a:avLst>
          </a:prstGeom>
          <a:noFill/>
          <a:ln w="15875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605780" y="5101789"/>
            <a:ext cx="5648960" cy="1032311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探索嵌入式智能系统集成应用，推动技术发展。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594860" y="4904753"/>
            <a:ext cx="822960" cy="822960"/>
          </a:xfrm>
          <a:prstGeom prst="round2DiagRect">
            <a:avLst>
              <a:gd name="adj1" fmla="val 26775"/>
              <a:gd name="adj2" fmla="val 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712038" y="5056348"/>
            <a:ext cx="607859" cy="52322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10000"/>
              </a:lnSpc>
            </a:pPr>
            <a:r>
              <a:rPr kumimoji="1" lang="en-US" altLang="zh-CN" sz="2800">
                <a:ln w="9525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792704" y="4123431"/>
            <a:ext cx="290460" cy="290460"/>
          </a:xfrm>
          <a:custGeom>
            <a:avLst/>
            <a:gdLst>
              <a:gd name="connsiteX0" fmla="*/ 438553 w 720000"/>
              <a:gd name="connsiteY0" fmla="*/ 189601 h 720000"/>
              <a:gd name="connsiteX1" fmla="*/ 503636 w 720000"/>
              <a:gd name="connsiteY1" fmla="*/ 216365 h 720000"/>
              <a:gd name="connsiteX2" fmla="*/ 503636 w 720000"/>
              <a:gd name="connsiteY2" fmla="*/ 346445 h 720000"/>
              <a:gd name="connsiteX3" fmla="*/ 362260 w 720000"/>
              <a:gd name="connsiteY3" fmla="*/ 487907 h 720000"/>
              <a:gd name="connsiteX4" fmla="*/ 191861 w 720000"/>
              <a:gd name="connsiteY4" fmla="*/ 528226 h 720000"/>
              <a:gd name="connsiteX5" fmla="*/ 232180 w 720000"/>
              <a:gd name="connsiteY5" fmla="*/ 357827 h 720000"/>
              <a:gd name="connsiteX6" fmla="*/ 373556 w 720000"/>
              <a:gd name="connsiteY6" fmla="*/ 216452 h 720000"/>
              <a:gd name="connsiteX7" fmla="*/ 438553 w 720000"/>
              <a:gd name="connsiteY7" fmla="*/ 189601 h 720000"/>
              <a:gd name="connsiteX8" fmla="*/ 438553 w 720000"/>
              <a:gd name="connsiteY8" fmla="*/ 141636 h 720000"/>
              <a:gd name="connsiteX9" fmla="*/ 339581 w 720000"/>
              <a:gd name="connsiteY9" fmla="*/ 182476 h 720000"/>
              <a:gd name="connsiteX10" fmla="*/ 198205 w 720000"/>
              <a:gd name="connsiteY10" fmla="*/ 323852 h 720000"/>
              <a:gd name="connsiteX11" fmla="*/ 141637 w 720000"/>
              <a:gd name="connsiteY11" fmla="*/ 578364 h 720000"/>
              <a:gd name="connsiteX12" fmla="*/ 396149 w 720000"/>
              <a:gd name="connsiteY12" fmla="*/ 521796 h 720000"/>
              <a:gd name="connsiteX13" fmla="*/ 537524 w 720000"/>
              <a:gd name="connsiteY13" fmla="*/ 380420 h 720000"/>
              <a:gd name="connsiteX14" fmla="*/ 537524 w 720000"/>
              <a:gd name="connsiteY14" fmla="*/ 182476 h 720000"/>
              <a:gd name="connsiteX15" fmla="*/ 438553 w 720000"/>
              <a:gd name="connsiteY15" fmla="*/ 141636 h 720000"/>
              <a:gd name="connsiteX16" fmla="*/ 120000 w 720000"/>
              <a:gd name="connsiteY16" fmla="*/ 0 h 720000"/>
              <a:gd name="connsiteX17" fmla="*/ 600000 w 720000"/>
              <a:gd name="connsiteY17" fmla="*/ 0 h 720000"/>
              <a:gd name="connsiteX18" fmla="*/ 720000 w 720000"/>
              <a:gd name="connsiteY18" fmla="*/ 120000 h 720000"/>
              <a:gd name="connsiteX19" fmla="*/ 720000 w 720000"/>
              <a:gd name="connsiteY19" fmla="*/ 600000 h 720000"/>
              <a:gd name="connsiteX20" fmla="*/ 600000 w 720000"/>
              <a:gd name="connsiteY20" fmla="*/ 720000 h 720000"/>
              <a:gd name="connsiteX21" fmla="*/ 120000 w 720000"/>
              <a:gd name="connsiteY21" fmla="*/ 720000 h 720000"/>
              <a:gd name="connsiteX22" fmla="*/ 0 w 720000"/>
              <a:gd name="connsiteY22" fmla="*/ 600000 h 720000"/>
              <a:gd name="connsiteX23" fmla="*/ 0 w 720000"/>
              <a:gd name="connsiteY23" fmla="*/ 120000 h 720000"/>
              <a:gd name="connsiteX24" fmla="*/ 120000 w 720000"/>
              <a:gd name="connsiteY24" fmla="*/ 0 h 720000"/>
            </a:gdLst>
            <a:ahLst/>
            <a:cxnLst/>
            <a:rect l="l" t="t" r="r" b="b"/>
            <a:pathLst>
              <a:path w="720000" h="720000">
                <a:moveTo>
                  <a:pt x="438553" y="189601"/>
                </a:moveTo>
                <a:cubicBezTo>
                  <a:pt x="463230" y="189601"/>
                  <a:pt x="486344" y="199073"/>
                  <a:pt x="503636" y="216365"/>
                </a:cubicBezTo>
                <a:cubicBezTo>
                  <a:pt x="539523" y="252252"/>
                  <a:pt x="539523" y="310557"/>
                  <a:pt x="503636" y="346445"/>
                </a:cubicBezTo>
                <a:lnTo>
                  <a:pt x="362260" y="487907"/>
                </a:lnTo>
                <a:cubicBezTo>
                  <a:pt x="342622" y="507545"/>
                  <a:pt x="266503" y="522665"/>
                  <a:pt x="191861" y="528226"/>
                </a:cubicBezTo>
                <a:cubicBezTo>
                  <a:pt x="197336" y="453584"/>
                  <a:pt x="212456" y="377465"/>
                  <a:pt x="232180" y="357827"/>
                </a:cubicBezTo>
                <a:lnTo>
                  <a:pt x="373556" y="216452"/>
                </a:lnTo>
                <a:cubicBezTo>
                  <a:pt x="390761" y="199073"/>
                  <a:pt x="413875" y="189601"/>
                  <a:pt x="438553" y="189601"/>
                </a:cubicBezTo>
                <a:close/>
                <a:moveTo>
                  <a:pt x="438553" y="141636"/>
                </a:moveTo>
                <a:cubicBezTo>
                  <a:pt x="402666" y="141636"/>
                  <a:pt x="366778" y="155278"/>
                  <a:pt x="339581" y="182476"/>
                </a:cubicBezTo>
                <a:lnTo>
                  <a:pt x="198205" y="323852"/>
                </a:lnTo>
                <a:cubicBezTo>
                  <a:pt x="143723" y="378335"/>
                  <a:pt x="141637" y="578364"/>
                  <a:pt x="141637" y="578364"/>
                </a:cubicBezTo>
                <a:cubicBezTo>
                  <a:pt x="141637" y="578364"/>
                  <a:pt x="341753" y="576278"/>
                  <a:pt x="396149" y="521796"/>
                </a:cubicBezTo>
                <a:lnTo>
                  <a:pt x="537524" y="380420"/>
                </a:lnTo>
                <a:cubicBezTo>
                  <a:pt x="592007" y="325938"/>
                  <a:pt x="592007" y="236872"/>
                  <a:pt x="537524" y="182476"/>
                </a:cubicBezTo>
                <a:cubicBezTo>
                  <a:pt x="510327" y="155191"/>
                  <a:pt x="474440" y="141636"/>
                  <a:pt x="438553" y="141636"/>
                </a:cubicBezTo>
                <a:close/>
                <a:moveTo>
                  <a:pt x="120000" y="0"/>
                </a:moveTo>
                <a:lnTo>
                  <a:pt x="600000" y="0"/>
                </a:lnTo>
                <a:cubicBezTo>
                  <a:pt x="666040" y="0"/>
                  <a:pt x="720000" y="54048"/>
                  <a:pt x="720000" y="120000"/>
                </a:cubicBezTo>
                <a:lnTo>
                  <a:pt x="720000" y="600000"/>
                </a:lnTo>
                <a:cubicBezTo>
                  <a:pt x="720000" y="666039"/>
                  <a:pt x="666040" y="720000"/>
                  <a:pt x="600000" y="720000"/>
                </a:cubicBezTo>
                <a:lnTo>
                  <a:pt x="120000" y="720000"/>
                </a:lnTo>
                <a:cubicBezTo>
                  <a:pt x="53961" y="720000"/>
                  <a:pt x="0" y="666039"/>
                  <a:pt x="0" y="600000"/>
                </a:cubicBezTo>
                <a:lnTo>
                  <a:pt x="0" y="120000"/>
                </a:lnTo>
                <a:cubicBezTo>
                  <a:pt x="0" y="53961"/>
                  <a:pt x="53961" y="0"/>
                  <a:pt x="120000" y="0"/>
                </a:cubicBezTo>
                <a:close/>
              </a:path>
            </a:pathLst>
          </a:custGeom>
          <a:solidFill>
            <a:schemeClr val="accent2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792763" y="5897682"/>
            <a:ext cx="285828" cy="264411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9525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项目意义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设计目标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02</a:t>
            </a:r>
            <a:endParaRPr kumimoji="1" lang="zh-CN" altLang="en-US"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4451649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799194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7159194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235355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10582900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0942900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7943" y="1673972"/>
            <a:ext cx="3240000" cy="3960000"/>
          </a:xfrm>
          <a:prstGeom prst="roundRect">
            <a:avLst>
              <a:gd name="adj" fmla="val 5592"/>
            </a:avLst>
          </a:prstGeom>
          <a:solidFill>
            <a:schemeClr val="bg1">
              <a:lumMod val="9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3015488" y="1630428"/>
            <a:ext cx="936000" cy="936000"/>
          </a:xfrm>
          <a:custGeom>
            <a:avLst/>
            <a:gdLst>
              <a:gd name="connsiteX0" fmla="*/ 2120077 w 2455259"/>
              <a:gd name="connsiteY0" fmla="*/ 0 h 2448912"/>
              <a:gd name="connsiteX1" fmla="*/ 117902 w 2455259"/>
              <a:gd name="connsiteY1" fmla="*/ 0 h 2448912"/>
              <a:gd name="connsiteX2" fmla="*/ 34736 w 2455259"/>
              <a:gd name="connsiteY2" fmla="*/ 200742 h 2448912"/>
              <a:gd name="connsiteX3" fmla="*/ 1865113 w 2455259"/>
              <a:gd name="connsiteY3" fmla="*/ 2031084 h 2448912"/>
              <a:gd name="connsiteX4" fmla="*/ 1881653 w 2455259"/>
              <a:gd name="connsiteY4" fmla="*/ 2043668 h 2448912"/>
              <a:gd name="connsiteX5" fmla="*/ 1891181 w 2455259"/>
              <a:gd name="connsiteY5" fmla="*/ 2050860 h 2448912"/>
              <a:gd name="connsiteX6" fmla="*/ 2254517 w 2455259"/>
              <a:gd name="connsiteY6" fmla="*/ 2414231 h 2448912"/>
              <a:gd name="connsiteX7" fmla="*/ 2455259 w 2455259"/>
              <a:gd name="connsiteY7" fmla="*/ 2331101 h 2448912"/>
              <a:gd name="connsiteX8" fmla="*/ 2455259 w 2455259"/>
              <a:gd name="connsiteY8" fmla="*/ 335254 h 2448912"/>
              <a:gd name="connsiteX9" fmla="*/ 2120077 w 2455259"/>
              <a:gd name="connsiteY9" fmla="*/ 0 h 2448912"/>
            </a:gdLst>
            <a:ahLst/>
            <a:cxnLst/>
            <a:rect l="l" t="t" r="r" b="b"/>
            <a:pathLst>
              <a:path w="2455259" h="2448912">
                <a:moveTo>
                  <a:pt x="2120077" y="0"/>
                </a:moveTo>
                <a:lnTo>
                  <a:pt x="117902" y="0"/>
                </a:lnTo>
                <a:cubicBezTo>
                  <a:pt x="13126" y="0"/>
                  <a:pt x="-39477" y="126673"/>
                  <a:pt x="34736" y="200742"/>
                </a:cubicBezTo>
                <a:lnTo>
                  <a:pt x="1865113" y="2031084"/>
                </a:lnTo>
                <a:cubicBezTo>
                  <a:pt x="1870014" y="2036028"/>
                  <a:pt x="1875584" y="2040263"/>
                  <a:pt x="1881653" y="2043668"/>
                </a:cubicBezTo>
                <a:cubicBezTo>
                  <a:pt x="1885151" y="2045603"/>
                  <a:pt x="1888362" y="2048023"/>
                  <a:pt x="1891181" y="2050860"/>
                </a:cubicBezTo>
                <a:lnTo>
                  <a:pt x="2254517" y="2414231"/>
                </a:lnTo>
                <a:cubicBezTo>
                  <a:pt x="2328586" y="2488336"/>
                  <a:pt x="2455259" y="2435805"/>
                  <a:pt x="2455259" y="2331101"/>
                </a:cubicBezTo>
                <a:lnTo>
                  <a:pt x="2455259" y="335254"/>
                </a:lnTo>
                <a:cubicBezTo>
                  <a:pt x="2455259" y="150126"/>
                  <a:pt x="2305204" y="40"/>
                  <a:pt x="2120077" y="0"/>
                </a:cubicBezTo>
                <a:close/>
              </a:path>
            </a:pathLst>
          </a:custGeom>
          <a:solidFill>
            <a:schemeClr val="accent1"/>
          </a:solidFill>
          <a:ln w="3584" cap="flat">
            <a:noFill/>
            <a:miter/>
          </a:ln>
          <a:effectLst>
            <a:outerShdw blurRad="317500" dist="190500" dir="8100000" algn="tr" rotWithShape="0">
              <a:schemeClr val="tx1">
                <a:lumMod val="50000"/>
                <a:lumOff val="50000"/>
                <a:alpha val="3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3375488" y="1805799"/>
            <a:ext cx="576000" cy="36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919943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通过摄像头实时识别靶心坐标，控制激光自动对准靶心</a:t>
            </a:r>
            <a:endParaRPr kumimoji="1" lang="zh-CN" altLang="en-US" sz="2800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703649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实时捕获靶面图像，识别靶心坐标。</a:t>
            </a:r>
            <a:endParaRPr kumimoji="1" lang="en-US" altLang="zh-CN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400000000000000" charset="-122"/>
              <a:ea typeface="Source Han Sans" panose="020B0400000000000000" charset="-122"/>
              <a:cs typeface="Source Han Sans" panose="020B0400000000000000" charset="-122"/>
            </a:endParaRPr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8487355" y="2444740"/>
            <a:ext cx="2736000" cy="2880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控制激光自动对准靶心，实现精准校准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核心功能</a:t>
            </a:r>
            <a:endParaRPr kumimoji="1" lang="zh-CN" altLang="en-US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>
                  <a:alpha val="85000"/>
                </a:schemeClr>
              </a:gs>
            </a:gsLst>
            <a:lin ang="2400000" scaled="0"/>
          </a:gradFill>
          <a:ln w="1905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0401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952547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靶心识别精度：±1cm（基于10cm×10cm靶面）</a:t>
            </a: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326585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4326585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5618732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精度高，满足高精度打靶需求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660400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alpha val="1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660401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673772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04</a:t>
            </a:r>
            <a:endParaRPr kumimoji="1" lang="zh-CN" altLang="en-US"/>
          </a:p>
        </p:txBody>
      </p:sp>
      <p:grpSp>
        <p:nvGrpSpPr>
          <p:cNvPr id="12" name="组合 11"/>
          <p:cNvGrpSpPr/>
          <p:nvPr>
            <p:custDataLst>
              <p:tags r:id="rId10"/>
            </p:custDataLst>
          </p:nvPr>
        </p:nvGrpSpPr>
        <p:grpSpPr>
          <a:xfrm>
            <a:off x="991153" y="4330301"/>
            <a:ext cx="520116" cy="520116"/>
            <a:chOff x="991153" y="4330301"/>
            <a:chExt cx="520116" cy="520116"/>
          </a:xfrm>
        </p:grpSpPr>
        <p:sp>
          <p:nvSpPr>
            <p:cNvPr id="13" name="标题 1"/>
            <p:cNvSpPr txBox="1"/>
            <p:nvPr>
              <p:custDataLst>
                <p:tags r:id="rId11"/>
              </p:custDataLst>
            </p:nvPr>
          </p:nvSpPr>
          <p:spPr>
            <a:xfrm>
              <a:off x="991153" y="4330301"/>
              <a:ext cx="520116" cy="520116"/>
            </a:xfrm>
            <a:prstGeom prst="ellipse">
              <a:avLst/>
            </a:prstGeom>
            <a:solidFill>
              <a:schemeClr val="bg1"/>
            </a:solidFill>
            <a:ln w="76200" cap="flat">
              <a:noFill/>
              <a:miter/>
            </a:ln>
            <a:effectLst/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4" name="标题 1"/>
            <p:cNvSpPr txBox="1"/>
            <p:nvPr>
              <p:custDataLst>
                <p:tags r:id="rId12"/>
              </p:custDataLst>
            </p:nvPr>
          </p:nvSpPr>
          <p:spPr>
            <a:xfrm>
              <a:off x="1117650" y="4469271"/>
              <a:ext cx="267121" cy="242176"/>
            </a:xfrm>
            <a:custGeom>
              <a:avLst/>
              <a:gdLst>
                <a:gd name="connsiteX0" fmla="*/ 31770 w 794163"/>
                <a:gd name="connsiteY0" fmla="*/ 656460 h 720001"/>
                <a:gd name="connsiteX1" fmla="*/ 762297 w 794163"/>
                <a:gd name="connsiteY1" fmla="*/ 656460 h 720001"/>
                <a:gd name="connsiteX2" fmla="*/ 794163 w 794163"/>
                <a:gd name="connsiteY2" fmla="*/ 688230 h 720001"/>
                <a:gd name="connsiteX3" fmla="*/ 762392 w 794163"/>
                <a:gd name="connsiteY3" fmla="*/ 720001 h 720001"/>
                <a:gd name="connsiteX4" fmla="*/ 31770 w 794163"/>
                <a:gd name="connsiteY4" fmla="*/ 720001 h 720001"/>
                <a:gd name="connsiteX5" fmla="*/ 0 w 794163"/>
                <a:gd name="connsiteY5" fmla="*/ 688230 h 720001"/>
                <a:gd name="connsiteX6" fmla="*/ 31770 w 794163"/>
                <a:gd name="connsiteY6" fmla="*/ 656460 h 720001"/>
                <a:gd name="connsiteX7" fmla="*/ 613493 w 794163"/>
                <a:gd name="connsiteY7" fmla="*/ 317608 h 720001"/>
                <a:gd name="connsiteX8" fmla="*/ 710048 w 794163"/>
                <a:gd name="connsiteY8" fmla="*/ 317608 h 720001"/>
                <a:gd name="connsiteX9" fmla="*/ 767655 w 794163"/>
                <a:gd name="connsiteY9" fmla="*/ 375216 h 720001"/>
                <a:gd name="connsiteX10" fmla="*/ 767655 w 794163"/>
                <a:gd name="connsiteY10" fmla="*/ 524689 h 720001"/>
                <a:gd name="connsiteX11" fmla="*/ 710048 w 794163"/>
                <a:gd name="connsiteY11" fmla="*/ 582297 h 720001"/>
                <a:gd name="connsiteX12" fmla="*/ 613493 w 794163"/>
                <a:gd name="connsiteY12" fmla="*/ 582297 h 720001"/>
                <a:gd name="connsiteX13" fmla="*/ 555885 w 794163"/>
                <a:gd name="connsiteY13" fmla="*/ 524689 h 720001"/>
                <a:gd name="connsiteX14" fmla="*/ 555885 w 794163"/>
                <a:gd name="connsiteY14" fmla="*/ 375216 h 720001"/>
                <a:gd name="connsiteX15" fmla="*/ 613493 w 794163"/>
                <a:gd name="connsiteY15" fmla="*/ 317608 h 720001"/>
                <a:gd name="connsiteX16" fmla="*/ 84019 w 794163"/>
                <a:gd name="connsiteY16" fmla="*/ 211770 h 720001"/>
                <a:gd name="connsiteX17" fmla="*/ 180574 w 794163"/>
                <a:gd name="connsiteY17" fmla="*/ 211770 h 720001"/>
                <a:gd name="connsiteX18" fmla="*/ 238182 w 794163"/>
                <a:gd name="connsiteY18" fmla="*/ 269282 h 720001"/>
                <a:gd name="connsiteX19" fmla="*/ 238182 w 794163"/>
                <a:gd name="connsiteY19" fmla="*/ 524785 h 720001"/>
                <a:gd name="connsiteX20" fmla="*/ 180574 w 794163"/>
                <a:gd name="connsiteY20" fmla="*/ 582393 h 720001"/>
                <a:gd name="connsiteX21" fmla="*/ 84019 w 794163"/>
                <a:gd name="connsiteY21" fmla="*/ 582393 h 720001"/>
                <a:gd name="connsiteX22" fmla="*/ 26411 w 794163"/>
                <a:gd name="connsiteY22" fmla="*/ 524785 h 720001"/>
                <a:gd name="connsiteX23" fmla="*/ 26411 w 794163"/>
                <a:gd name="connsiteY23" fmla="*/ 269378 h 720001"/>
                <a:gd name="connsiteX24" fmla="*/ 84019 w 794163"/>
                <a:gd name="connsiteY24" fmla="*/ 211770 h 720001"/>
                <a:gd name="connsiteX25" fmla="*/ 348708 w 794163"/>
                <a:gd name="connsiteY25" fmla="*/ 0 h 720001"/>
                <a:gd name="connsiteX26" fmla="*/ 445359 w 794163"/>
                <a:gd name="connsiteY26" fmla="*/ 0 h 720001"/>
                <a:gd name="connsiteX27" fmla="*/ 502871 w 794163"/>
                <a:gd name="connsiteY27" fmla="*/ 57607 h 720001"/>
                <a:gd name="connsiteX28" fmla="*/ 502871 w 794163"/>
                <a:gd name="connsiteY28" fmla="*/ 524785 h 720001"/>
                <a:gd name="connsiteX29" fmla="*/ 445263 w 794163"/>
                <a:gd name="connsiteY29" fmla="*/ 582393 h 720001"/>
                <a:gd name="connsiteX30" fmla="*/ 348708 w 794163"/>
                <a:gd name="connsiteY30" fmla="*/ 582393 h 720001"/>
                <a:gd name="connsiteX31" fmla="*/ 291100 w 794163"/>
                <a:gd name="connsiteY31" fmla="*/ 524785 h 720001"/>
                <a:gd name="connsiteX32" fmla="*/ 291100 w 794163"/>
                <a:gd name="connsiteY32" fmla="*/ 57607 h 720001"/>
                <a:gd name="connsiteX33" fmla="*/ 348708 w 794163"/>
                <a:gd name="connsiteY33" fmla="*/ 0 h 720001"/>
              </a:gdLst>
              <a:ahLst/>
              <a:cxnLst/>
              <a:rect l="l" t="t" r="r" b="b"/>
              <a:pathLst>
                <a:path w="794163" h="720001">
                  <a:moveTo>
                    <a:pt x="31770" y="656460"/>
                  </a:moveTo>
                  <a:lnTo>
                    <a:pt x="762297" y="656460"/>
                  </a:lnTo>
                  <a:cubicBezTo>
                    <a:pt x="779904" y="656460"/>
                    <a:pt x="794067" y="670622"/>
                    <a:pt x="794163" y="688230"/>
                  </a:cubicBezTo>
                  <a:cubicBezTo>
                    <a:pt x="794163" y="705742"/>
                    <a:pt x="779904" y="720001"/>
                    <a:pt x="762392" y="720001"/>
                  </a:cubicBezTo>
                  <a:lnTo>
                    <a:pt x="31770" y="720001"/>
                  </a:lnTo>
                  <a:cubicBezTo>
                    <a:pt x="14258" y="720001"/>
                    <a:pt x="0" y="705742"/>
                    <a:pt x="0" y="688230"/>
                  </a:cubicBezTo>
                  <a:cubicBezTo>
                    <a:pt x="0" y="670718"/>
                    <a:pt x="14258" y="656460"/>
                    <a:pt x="31770" y="656460"/>
                  </a:cubicBezTo>
                  <a:close/>
                  <a:moveTo>
                    <a:pt x="613493" y="317608"/>
                  </a:moveTo>
                  <a:lnTo>
                    <a:pt x="710048" y="317608"/>
                  </a:lnTo>
                  <a:cubicBezTo>
                    <a:pt x="741818" y="317608"/>
                    <a:pt x="767655" y="343445"/>
                    <a:pt x="767655" y="375216"/>
                  </a:cubicBezTo>
                  <a:lnTo>
                    <a:pt x="767655" y="524689"/>
                  </a:lnTo>
                  <a:cubicBezTo>
                    <a:pt x="767655" y="556364"/>
                    <a:pt x="741723" y="582297"/>
                    <a:pt x="710048" y="582297"/>
                  </a:cubicBezTo>
                  <a:lnTo>
                    <a:pt x="613493" y="582297"/>
                  </a:lnTo>
                  <a:cubicBezTo>
                    <a:pt x="581818" y="582297"/>
                    <a:pt x="555885" y="556364"/>
                    <a:pt x="555885" y="524689"/>
                  </a:cubicBezTo>
                  <a:lnTo>
                    <a:pt x="555885" y="375216"/>
                  </a:lnTo>
                  <a:cubicBezTo>
                    <a:pt x="555885" y="343349"/>
                    <a:pt x="581722" y="317608"/>
                    <a:pt x="613493" y="317608"/>
                  </a:cubicBezTo>
                  <a:close/>
                  <a:moveTo>
                    <a:pt x="84019" y="211770"/>
                  </a:moveTo>
                  <a:lnTo>
                    <a:pt x="180574" y="211770"/>
                  </a:lnTo>
                  <a:cubicBezTo>
                    <a:pt x="212440" y="211770"/>
                    <a:pt x="238182" y="237512"/>
                    <a:pt x="238182" y="269282"/>
                  </a:cubicBezTo>
                  <a:lnTo>
                    <a:pt x="238182" y="524785"/>
                  </a:lnTo>
                  <a:cubicBezTo>
                    <a:pt x="238182" y="556460"/>
                    <a:pt x="212248" y="582393"/>
                    <a:pt x="180574" y="582393"/>
                  </a:cubicBezTo>
                  <a:lnTo>
                    <a:pt x="84019" y="582393"/>
                  </a:lnTo>
                  <a:cubicBezTo>
                    <a:pt x="52344" y="582393"/>
                    <a:pt x="26411" y="556460"/>
                    <a:pt x="26411" y="524785"/>
                  </a:cubicBezTo>
                  <a:lnTo>
                    <a:pt x="26411" y="269378"/>
                  </a:lnTo>
                  <a:cubicBezTo>
                    <a:pt x="26411" y="237512"/>
                    <a:pt x="52248" y="211770"/>
                    <a:pt x="84019" y="211770"/>
                  </a:cubicBezTo>
                  <a:close/>
                  <a:moveTo>
                    <a:pt x="348708" y="0"/>
                  </a:moveTo>
                  <a:lnTo>
                    <a:pt x="445359" y="0"/>
                  </a:lnTo>
                  <a:cubicBezTo>
                    <a:pt x="477129" y="0"/>
                    <a:pt x="502871" y="25741"/>
                    <a:pt x="502871" y="57607"/>
                  </a:cubicBezTo>
                  <a:lnTo>
                    <a:pt x="502871" y="524785"/>
                  </a:lnTo>
                  <a:cubicBezTo>
                    <a:pt x="502871" y="556460"/>
                    <a:pt x="476937" y="582393"/>
                    <a:pt x="445263" y="582393"/>
                  </a:cubicBezTo>
                  <a:lnTo>
                    <a:pt x="348708" y="582393"/>
                  </a:lnTo>
                  <a:cubicBezTo>
                    <a:pt x="317033" y="582393"/>
                    <a:pt x="291100" y="556460"/>
                    <a:pt x="291100" y="524785"/>
                  </a:cubicBezTo>
                  <a:lnTo>
                    <a:pt x="291100" y="57607"/>
                  </a:lnTo>
                  <a:cubicBezTo>
                    <a:pt x="291100" y="25741"/>
                    <a:pt x="316937" y="0"/>
                    <a:pt x="348708" y="0"/>
                  </a:cubicBezTo>
                  <a:close/>
                </a:path>
              </a:pathLst>
            </a:custGeom>
            <a:solidFill>
              <a:schemeClr val="accent2"/>
            </a:solidFill>
            <a:ln w="1860" cap="flat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l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952547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快速响应，提升打靶效率</a:t>
            </a: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326585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326585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5618732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激光校准稳定性：重复误差≤2mm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4339957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05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4657338" y="433030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4777675" y="4461107"/>
            <a:ext cx="279441" cy="25850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4339956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4657337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>
            <a:off x="4788142" y="2072186"/>
            <a:ext cx="258504" cy="25850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673772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991153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 flipH="1" flipV="1">
            <a:off x="1117651" y="2072186"/>
            <a:ext cx="267121" cy="258504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>
            <p:custDataLst>
              <p:tags r:id="rId26"/>
            </p:custDataLst>
          </p:nvPr>
        </p:nvSpPr>
        <p:spPr>
          <a:xfrm>
            <a:off x="8017380" y="144602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1">
              <a:lumMod val="20000"/>
              <a:lumOff val="80000"/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>
            <p:custDataLst>
              <p:tags r:id="rId27"/>
            </p:custDataLst>
          </p:nvPr>
        </p:nvSpPr>
        <p:spPr>
          <a:xfrm>
            <a:off x="8017380" y="144602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0" name="标题 1"/>
          <p:cNvSpPr txBox="1"/>
          <p:nvPr>
            <p:custDataLst>
              <p:tags r:id="rId28"/>
            </p:custDataLst>
          </p:nvPr>
        </p:nvSpPr>
        <p:spPr>
          <a:xfrm>
            <a:off x="9309527" y="159954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系统响应时间：≤2秒</a:t>
            </a:r>
            <a:endParaRPr kumimoji="1" lang="zh-CN" altLang="en-US"/>
          </a:p>
        </p:txBody>
      </p:sp>
      <p:sp>
        <p:nvSpPr>
          <p:cNvPr id="31" name="标题 1"/>
          <p:cNvSpPr txBox="1"/>
          <p:nvPr>
            <p:custDataLst>
              <p:tags r:id="rId29"/>
            </p:custDataLst>
          </p:nvPr>
        </p:nvSpPr>
        <p:spPr>
          <a:xfrm>
            <a:off x="8017380" y="3834949"/>
            <a:ext cx="3500851" cy="1963190"/>
          </a:xfrm>
          <a:prstGeom prst="roundRect">
            <a:avLst>
              <a:gd name="adj" fmla="val 8162"/>
            </a:avLst>
          </a:prstGeom>
          <a:solidFill>
            <a:schemeClr val="accent2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2" name="标题 1"/>
          <p:cNvSpPr txBox="1"/>
          <p:nvPr>
            <p:custDataLst>
              <p:tags r:id="rId30"/>
            </p:custDataLst>
          </p:nvPr>
        </p:nvSpPr>
        <p:spPr>
          <a:xfrm>
            <a:off x="8017380" y="3834949"/>
            <a:ext cx="1181620" cy="1963190"/>
          </a:xfrm>
          <a:custGeom>
            <a:avLst/>
            <a:gdLst>
              <a:gd name="connsiteX0" fmla="*/ 137482 w 1804731"/>
              <a:gd name="connsiteY0" fmla="*/ 0 h 1684416"/>
              <a:gd name="connsiteX1" fmla="*/ 1355947 w 1804731"/>
              <a:gd name="connsiteY1" fmla="*/ 0 h 1684416"/>
              <a:gd name="connsiteX2" fmla="*/ 1407339 w 1804731"/>
              <a:gd name="connsiteY2" fmla="*/ 38430 h 1684416"/>
              <a:gd name="connsiteX3" fmla="*/ 1804731 w 1804731"/>
              <a:gd name="connsiteY3" fmla="*/ 881082 h 1684416"/>
              <a:gd name="connsiteX4" fmla="*/ 1484887 w 1804731"/>
              <a:gd name="connsiteY4" fmla="*/ 1653253 h 1684416"/>
              <a:gd name="connsiteX5" fmla="*/ 1450600 w 1804731"/>
              <a:gd name="connsiteY5" fmla="*/ 1684416 h 1684416"/>
              <a:gd name="connsiteX6" fmla="*/ 137482 w 1804731"/>
              <a:gd name="connsiteY6" fmla="*/ 1684416 h 1684416"/>
              <a:gd name="connsiteX7" fmla="*/ 0 w 1804731"/>
              <a:gd name="connsiteY7" fmla="*/ 1546934 h 1684416"/>
              <a:gd name="connsiteX8" fmla="*/ 0 w 1804731"/>
              <a:gd name="connsiteY8" fmla="*/ 137482 h 1684416"/>
              <a:gd name="connsiteX9" fmla="*/ 137482 w 1804731"/>
              <a:gd name="connsiteY9" fmla="*/ 0 h 1684416"/>
            </a:gdLst>
            <a:ahLst/>
            <a:cxnLst/>
            <a:rect l="l" t="t" r="r" b="b"/>
            <a:pathLst>
              <a:path w="1804731" h="1684416">
                <a:moveTo>
                  <a:pt x="137482" y="0"/>
                </a:moveTo>
                <a:lnTo>
                  <a:pt x="1355947" y="0"/>
                </a:lnTo>
                <a:lnTo>
                  <a:pt x="1407339" y="38430"/>
                </a:lnTo>
                <a:cubicBezTo>
                  <a:pt x="1650036" y="238722"/>
                  <a:pt x="1804731" y="541837"/>
                  <a:pt x="1804731" y="881082"/>
                </a:cubicBezTo>
                <a:cubicBezTo>
                  <a:pt x="1804731" y="1182634"/>
                  <a:pt x="1682503" y="1455638"/>
                  <a:pt x="1484887" y="1653253"/>
                </a:cubicBezTo>
                <a:lnTo>
                  <a:pt x="1450600" y="1684416"/>
                </a:lnTo>
                <a:lnTo>
                  <a:pt x="137482" y="1684416"/>
                </a:lnTo>
                <a:cubicBezTo>
                  <a:pt x="61553" y="1684416"/>
                  <a:pt x="0" y="1622863"/>
                  <a:pt x="0" y="1546934"/>
                </a:cubicBezTo>
                <a:lnTo>
                  <a:pt x="0" y="137482"/>
                </a:lnTo>
                <a:cubicBezTo>
                  <a:pt x="0" y="61553"/>
                  <a:pt x="61553" y="0"/>
                  <a:pt x="137482" y="0"/>
                </a:cubicBezTo>
                <a:close/>
              </a:path>
            </a:pathLst>
          </a:cu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3" name="标题 1"/>
          <p:cNvSpPr txBox="1"/>
          <p:nvPr>
            <p:custDataLst>
              <p:tags r:id="rId31"/>
            </p:custDataLst>
          </p:nvPr>
        </p:nvSpPr>
        <p:spPr>
          <a:xfrm>
            <a:off x="9309527" y="3988469"/>
            <a:ext cx="2086334" cy="1721457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激光校准稳定，重复误差小</a:t>
            </a:r>
            <a:endParaRPr kumimoji="1" lang="zh-CN" altLang="en-US"/>
          </a:p>
        </p:txBody>
      </p:sp>
      <p:sp>
        <p:nvSpPr>
          <p:cNvPr id="34" name="标题 1"/>
          <p:cNvSpPr txBox="1"/>
          <p:nvPr>
            <p:custDataLst>
              <p:tags r:id="rId32"/>
            </p:custDataLst>
          </p:nvPr>
        </p:nvSpPr>
        <p:spPr>
          <a:xfrm>
            <a:off x="8030751" y="492840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06</a:t>
            </a:r>
            <a:endParaRPr kumimoji="1" lang="zh-CN" altLang="en-US"/>
          </a:p>
        </p:txBody>
      </p:sp>
      <p:sp>
        <p:nvSpPr>
          <p:cNvPr id="35" name="标题 1"/>
          <p:cNvSpPr txBox="1"/>
          <p:nvPr>
            <p:custDataLst>
              <p:tags r:id="rId33"/>
            </p:custDataLst>
          </p:nvPr>
        </p:nvSpPr>
        <p:spPr>
          <a:xfrm>
            <a:off x="8348133" y="433030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6" name="标题 1"/>
          <p:cNvSpPr txBox="1"/>
          <p:nvPr>
            <p:custDataLst>
              <p:tags r:id="rId34"/>
            </p:custDataLst>
          </p:nvPr>
        </p:nvSpPr>
        <p:spPr>
          <a:xfrm>
            <a:off x="8468470" y="4461107"/>
            <a:ext cx="279441" cy="258503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accent2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7" name="标题 1"/>
          <p:cNvSpPr txBox="1"/>
          <p:nvPr>
            <p:custDataLst>
              <p:tags r:id="rId35"/>
            </p:custDataLst>
          </p:nvPr>
        </p:nvSpPr>
        <p:spPr>
          <a:xfrm>
            <a:off x="8030751" y="2539481"/>
            <a:ext cx="1181620" cy="592755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45720" rIns="91440" bIns="45720" rtlCol="0" anchor="t"/>
          <a:lstStyle/>
          <a:p>
            <a:pPr algn="ctr">
              <a:lnSpc>
                <a:spcPct val="10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H" panose="00020600040101010101" charset="-122"/>
                <a:ea typeface="OPPOSans H" panose="00020600040101010101" charset="-122"/>
                <a:cs typeface="OPPOSans H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38" name="标题 1"/>
          <p:cNvSpPr txBox="1"/>
          <p:nvPr>
            <p:custDataLst>
              <p:tags r:id="rId36"/>
            </p:custDataLst>
          </p:nvPr>
        </p:nvSpPr>
        <p:spPr>
          <a:xfrm>
            <a:off x="8348133" y="1941381"/>
            <a:ext cx="520116" cy="520116"/>
          </a:xfrm>
          <a:prstGeom prst="ellipse">
            <a:avLst/>
          </a:prstGeom>
          <a:solidFill>
            <a:schemeClr val="bg1"/>
          </a:solidFill>
          <a:ln w="76200" cap="flat">
            <a:noFill/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39" name="标题 1"/>
          <p:cNvSpPr txBox="1"/>
          <p:nvPr>
            <p:custDataLst>
              <p:tags r:id="rId37"/>
            </p:custDataLst>
          </p:nvPr>
        </p:nvSpPr>
        <p:spPr>
          <a:xfrm>
            <a:off x="8478938" y="2072186"/>
            <a:ext cx="258504" cy="258504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accent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40" name="标题 1"/>
          <p:cNvSpPr txBox="1"/>
          <p:nvPr/>
        </p:nvSpPr>
        <p:spPr>
          <a:xfrm>
            <a:off x="-83748" y="200940"/>
            <a:ext cx="462756" cy="215371"/>
          </a:xfrm>
          <a:prstGeom prst="parallelogram">
            <a:avLst>
              <a:gd name="adj" fmla="val 30406"/>
            </a:avLst>
          </a:prstGeom>
          <a:noFill/>
          <a:ln w="11642" cap="sq">
            <a:gradFill>
              <a:gsLst>
                <a:gs pos="18000">
                  <a:schemeClr val="accent1">
                    <a:alpha val="0"/>
                  </a:schemeClr>
                </a:gs>
                <a:gs pos="100000">
                  <a:schemeClr val="accent1"/>
                </a:gs>
              </a:gsLst>
              <a:lin ang="1200000" scaled="0"/>
            </a:gra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1" name="标题 1"/>
          <p:cNvSpPr txBox="1"/>
          <p:nvPr/>
        </p:nvSpPr>
        <p:spPr>
          <a:xfrm>
            <a:off x="-133224" y="465732"/>
            <a:ext cx="611187" cy="192143"/>
          </a:xfrm>
          <a:prstGeom prst="parallelogram">
            <a:avLst>
              <a:gd name="adj" fmla="val 30406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2" name="标题 1"/>
          <p:cNvSpPr txBox="1"/>
          <p:nvPr/>
        </p:nvSpPr>
        <p:spPr>
          <a:xfrm>
            <a:off x="-133224" y="325374"/>
            <a:ext cx="768349" cy="215371"/>
          </a:xfrm>
          <a:prstGeom prst="parallelogram">
            <a:avLst>
              <a:gd name="adj" fmla="val 30406"/>
            </a:avLst>
          </a:prstGeom>
          <a:gradFill>
            <a:gsLst>
              <a:gs pos="23000">
                <a:schemeClr val="accent1">
                  <a:alpha val="0"/>
                </a:schemeClr>
              </a:gs>
              <a:gs pos="100000">
                <a:schemeClr val="accent1">
                  <a:alpha val="50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30000"/>
              </a:lnSpc>
            </a:pPr>
            <a:endParaRPr kumimoji="1" lang="zh-CN" altLang="en-US"/>
          </a:p>
        </p:txBody>
      </p:sp>
      <p:sp>
        <p:nvSpPr>
          <p:cNvPr id="43" name="标题 1"/>
          <p:cNvSpPr txBox="1"/>
          <p:nvPr/>
        </p:nvSpPr>
        <p:spPr>
          <a:xfrm>
            <a:off x="839416" y="177407"/>
            <a:ext cx="10746126" cy="504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性能指标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/>
          <a:stretch>
            <a:fillRect/>
          </a:stretch>
        </p:blipFill>
        <p:spPr>
          <a:xfrm>
            <a:off x="0" y="0"/>
            <a:ext cx="12192000" cy="6845439"/>
          </a:xfrm>
          <a:prstGeom prst="rect">
            <a:avLst/>
          </a:prstGeom>
          <a:noFill/>
          <a:ln>
            <a:noFill/>
          </a:ln>
        </p:spPr>
      </p:pic>
      <p:sp>
        <p:nvSpPr>
          <p:cNvPr id="3" name="标题 1"/>
          <p:cNvSpPr txBox="1"/>
          <p:nvPr/>
        </p:nvSpPr>
        <p:spPr>
          <a:xfrm>
            <a:off x="0" y="0"/>
            <a:ext cx="12192000" cy="5122985"/>
          </a:xfrm>
          <a:prstGeom prst="rect">
            <a:avLst/>
          </a:prstGeom>
          <a:gradFill>
            <a:gsLst>
              <a:gs pos="0">
                <a:schemeClr val="accent1"/>
              </a:gs>
              <a:gs pos="100000">
                <a:schemeClr val="accent2">
                  <a:alpha val="1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 rot="20305792">
            <a:off x="8850923" y="-2110153"/>
            <a:ext cx="4923692" cy="4923692"/>
          </a:xfrm>
          <a:prstGeom prst="donut">
            <a:avLst/>
          </a:pr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2346825" y="1067796"/>
            <a:ext cx="7498352" cy="2554633"/>
          </a:xfrm>
          <a:prstGeom prst="roundRect">
            <a:avLst>
              <a:gd name="adj" fmla="val 4892"/>
            </a:avLst>
          </a:prstGeom>
          <a:solidFill>
            <a:schemeClr val="accent2">
              <a:lumMod val="40000"/>
              <a:lumOff val="60000"/>
            </a:schemeClr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2346825" y="1144851"/>
            <a:ext cx="7498352" cy="2400524"/>
          </a:xfrm>
          <a:prstGeom prst="roundRect">
            <a:avLst>
              <a:gd name="adj" fmla="val 4892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241300" sx="102000" sy="102000" algn="ctr" rotWithShape="0">
              <a:srgbClr val="000000">
                <a:alpha val="5000"/>
              </a:srgb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flipH="1">
            <a:off x="3824" y="0"/>
            <a:ext cx="2329067" cy="2082737"/>
          </a:xfrm>
          <a:custGeom>
            <a:avLst/>
            <a:gdLst>
              <a:gd name="connsiteX0" fmla="*/ 0 w 777820"/>
              <a:gd name="connsiteY0" fmla="*/ 0 h 695555"/>
              <a:gd name="connsiteX1" fmla="*/ 176443 w 777820"/>
              <a:gd name="connsiteY1" fmla="*/ 0 h 695555"/>
              <a:gd name="connsiteX2" fmla="*/ 183697 w 777820"/>
              <a:gd name="connsiteY2" fmla="*/ 71953 h 695555"/>
              <a:gd name="connsiteX3" fmla="*/ 732342 w 777820"/>
              <a:gd name="connsiteY3" fmla="*/ 519112 h 695555"/>
              <a:gd name="connsiteX4" fmla="*/ 777820 w 777820"/>
              <a:gd name="connsiteY4" fmla="*/ 514528 h 695555"/>
              <a:gd name="connsiteX5" fmla="*/ 777820 w 777820"/>
              <a:gd name="connsiteY5" fmla="*/ 693259 h 695555"/>
              <a:gd name="connsiteX6" fmla="*/ 732342 w 777820"/>
              <a:gd name="connsiteY6" fmla="*/ 695555 h 695555"/>
              <a:gd name="connsiteX7" fmla="*/ 10838 w 777820"/>
              <a:gd name="connsiteY7" fmla="*/ 107513 h 695555"/>
            </a:gdLst>
            <a:ahLst/>
            <a:cxnLst/>
            <a:rect l="l" t="t" r="r" b="b"/>
            <a:pathLst>
              <a:path w="777820" h="695555">
                <a:moveTo>
                  <a:pt x="0" y="0"/>
                </a:moveTo>
                <a:lnTo>
                  <a:pt x="176443" y="0"/>
                </a:lnTo>
                <a:lnTo>
                  <a:pt x="183697" y="71953"/>
                </a:lnTo>
                <a:cubicBezTo>
                  <a:pt x="235917" y="327146"/>
                  <a:pt x="461712" y="519112"/>
                  <a:pt x="732342" y="519112"/>
                </a:cubicBezTo>
                <a:lnTo>
                  <a:pt x="777820" y="514528"/>
                </a:lnTo>
                <a:lnTo>
                  <a:pt x="777820" y="693259"/>
                </a:lnTo>
                <a:lnTo>
                  <a:pt x="732342" y="695555"/>
                </a:lnTo>
                <a:cubicBezTo>
                  <a:pt x="376445" y="695555"/>
                  <a:pt x="79511" y="443108"/>
                  <a:pt x="10838" y="107513"/>
                </a:cubicBezTo>
                <a:close/>
              </a:path>
            </a:pathLst>
          </a:custGeom>
          <a:gradFill>
            <a:gsLst>
              <a:gs pos="1000">
                <a:schemeClr val="accent1">
                  <a:lumMod val="20000"/>
                  <a:lumOff val="80000"/>
                </a:schemeClr>
              </a:gs>
              <a:gs pos="100000">
                <a:schemeClr val="accent1">
                  <a:lumMod val="60000"/>
                  <a:lumOff val="40000"/>
                  <a:alpha val="3200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 rot="8094135">
            <a:off x="410309" y="515817"/>
            <a:ext cx="609600" cy="609600"/>
          </a:xfrm>
          <a:prstGeom prst="ellipse">
            <a:avLst/>
          </a:prstGeom>
          <a:gradFill>
            <a:gsLst>
              <a:gs pos="1000">
                <a:schemeClr val="accent1">
                  <a:lumMod val="20000"/>
                  <a:lumOff val="80000"/>
                  <a:alpha val="50000"/>
                </a:schemeClr>
              </a:gs>
              <a:gs pos="100000">
                <a:schemeClr val="accent1">
                  <a:lumMod val="60000"/>
                  <a:lumOff val="4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5308774" y="3902397"/>
            <a:ext cx="1574452" cy="184666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0" tIns="0" rIns="0" bIns="0" rtlCol="0" anchor="ctr"/>
          <a:lstStyle/>
          <a:p>
            <a:pPr algn="dist">
              <a:lnSpc>
                <a:spcPct val="100000"/>
              </a:lnSpc>
            </a:pPr>
            <a:r>
              <a:rPr kumimoji="1" lang="en-US" altLang="zh-CN" sz="1200">
                <a:ln w="12700">
                  <a:noFill/>
                </a:ln>
                <a:solidFill>
                  <a:srgbClr val="A7C9FA">
                    <a:alpha val="50000"/>
                  </a:srgbClr>
                </a:solidFill>
                <a:latin typeface="Source Han Sans" panose="020B0400000000000000" charset="-122"/>
                <a:ea typeface="Source Han Sans" panose="020B0400000000000000" charset="-122"/>
                <a:cs typeface="Source Han Sans" panose="020B0400000000000000" charset="-122"/>
              </a:rPr>
              <a:t>PowerPoint design</a:t>
            </a:r>
            <a:endParaRPr kumimoji="1" lang="zh-CN" altLang="en-US"/>
          </a:p>
        </p:txBody>
      </p:sp>
      <p:cxnSp>
        <p:nvCxnSpPr>
          <p:cNvPr id="10" name="标题 1"/>
          <p:cNvCxnSpPr/>
          <p:nvPr/>
        </p:nvCxnSpPr>
        <p:spPr>
          <a:xfrm>
            <a:off x="3684954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cxnSp>
        <p:nvCxnSpPr>
          <p:cNvPr id="11" name="标题 1"/>
          <p:cNvCxnSpPr/>
          <p:nvPr/>
        </p:nvCxnSpPr>
        <p:spPr>
          <a:xfrm>
            <a:off x="7059500" y="3994730"/>
            <a:ext cx="1447546" cy="0"/>
          </a:xfrm>
          <a:prstGeom prst="line">
            <a:avLst/>
          </a:prstGeom>
          <a:noFill/>
          <a:ln w="7963" cap="sq">
            <a:solidFill>
              <a:schemeClr val="accent1">
                <a:lumMod val="40000"/>
                <a:lumOff val="60000"/>
                <a:alpha val="50000"/>
              </a:schemeClr>
            </a:solidFill>
            <a:prstDash val="dash"/>
            <a:miter/>
          </a:ln>
        </p:spPr>
      </p:cxnSp>
      <p:sp>
        <p:nvSpPr>
          <p:cNvPr id="12" name="标题 1"/>
          <p:cNvSpPr txBox="1"/>
          <p:nvPr/>
        </p:nvSpPr>
        <p:spPr>
          <a:xfrm>
            <a:off x="3469430" y="2129340"/>
            <a:ext cx="5253142" cy="1279173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4000">
                <a:ln w="28575">
                  <a:noFill/>
                </a:ln>
                <a:solidFill>
                  <a:srgbClr val="2278F2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系统总体架构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4669905" y="1361769"/>
            <a:ext cx="1713222" cy="68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r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part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371684" y="418137"/>
            <a:ext cx="1159316" cy="163256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l">
              <a:lnSpc>
                <a:spcPct val="100000"/>
              </a:lnSpc>
            </a:pPr>
            <a:r>
              <a:rPr kumimoji="1" lang="en-US" altLang="zh-CN" sz="4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03</a:t>
            </a:r>
            <a:endParaRPr kumimoji="1" lang="zh-CN" altLang="en-US"/>
          </a:p>
        </p:txBody>
      </p: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0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1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2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3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4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5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16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7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8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19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20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1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2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3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4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5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6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7.xml><?xml version="1.0" encoding="utf-8"?>
<p:tagLst xmlns:p="http://schemas.openxmlformats.org/presentationml/2006/main">
  <p:tag name="KSO_WM_DIAGRAM_VIRTUALLY_FRAME" val="{&quot;height&quot;:315.2396850393701,&quot;left&quot;:52.59393700787401,&quot;top&quot;:128.38015748031495,&quot;width&quot;:854.406062992126}"/>
</p:tagLst>
</file>

<file path=ppt/tags/tag2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2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3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3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4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4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5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5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6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7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8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59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60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1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2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3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4.xml><?xml version="1.0" encoding="utf-8"?>
<p:tagLst xmlns:p="http://schemas.openxmlformats.org/presentationml/2006/main">
  <p:tag name="KSO_WM_DIAGRAM_VIRTUALLY_FRAME" val="{&quot;height&quot;:342.6858267716536,&quot;left&quot;:52,&quot;top&quot;:113.86055118110237,&quot;width&quot;:854.9473228346457}"/>
</p:tagLst>
</file>

<file path=ppt/tags/tag65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6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7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8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69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70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1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2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3.xml><?xml version="1.0" encoding="utf-8"?>
<p:tagLst xmlns:p="http://schemas.openxmlformats.org/presentationml/2006/main">
  <p:tag name="KSO_WM_DIAGRAM_VIRTUALLY_FRAME" val="{&quot;height&quot;:529.7966929133858,&quot;left&quot;:20.705984251968516,&quot;top&quot;:162.05330708661418,&quot;width&quot;:893.5118897637794}"/>
</p:tagLst>
</file>

<file path=ppt/tags/tag74.xml><?xml version="1.0" encoding="utf-8"?>
<p:tagLst xmlns:p="http://schemas.openxmlformats.org/presentationml/2006/main">
  <p:tag name="KSO_WM_DIAGRAM_VIRTUALLY_FRAME" val="{&quot;height&quot;:531.9466929133857,&quot;left&quot;:20.705984251968516,&quot;top&quot;:159.90330708661418,&quot;width&quot;:893.5118897637794}"/>
</p:tagLst>
</file>

<file path=ppt/tags/tag75.xml><?xml version="1.0" encoding="utf-8"?>
<p:tagLst xmlns:p="http://schemas.openxmlformats.org/presentationml/2006/main">
  <p:tag name="KSO_WM_DIAGRAM_VIRTUALLY_FRAME" val="{&quot;height&quot;:529.7966929133858,&quot;left&quot;:20.705984251968516,&quot;top&quot;:162.05330708661418,&quot;width&quot;:893.5118897637794}"/>
</p:tagLst>
</file>

<file path=ppt/tags/tag76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77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78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79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8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80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81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82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83.xml><?xml version="1.0" encoding="utf-8"?>
<p:tagLst xmlns:p="http://schemas.openxmlformats.org/presentationml/2006/main">
  <p:tag name="KSO_WM_DIAGRAM_VIRTUALLY_FRAME" val="{&quot;height&quot;:323.7161417322835,&quot;left&quot;:52.801732283464574,&quot;top&quot;:158.9064566929134,&quot;width&quot;:854.7536220472441}"/>
</p:tagLst>
</file>

<file path=ppt/tags/tag84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85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86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87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88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89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.xml><?xml version="1.0" encoding="utf-8"?>
<p:tagLst xmlns:p="http://schemas.openxmlformats.org/presentationml/2006/main">
  <p:tag name="KSO_WM_DIAGRAM_VIRTUALLY_FRAME" val="{&quot;height&quot;:387.02787401574795,&quot;left&quot;:52,&quot;top&quot;:108.1048031496063,&quot;width&quot;:855}"/>
</p:tagLst>
</file>

<file path=ppt/tags/tag90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1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2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3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4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5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6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ags/tag97.xml><?xml version="1.0" encoding="utf-8"?>
<p:tagLst xmlns:p="http://schemas.openxmlformats.org/presentationml/2006/main">
  <p:tag name="KSO_WM_DIAGRAM_VIRTUALLY_FRAME" val="{&quot;height&quot;:330.80338582677166,&quot;left&quot;:111.44732283464566,&quot;top&quot;:138.7724409448819,&quot;width&quot;:736.105354330708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2278F2"/>
      </a:accent1>
      <a:accent2>
        <a:srgbClr val="15D3DD"/>
      </a:accent2>
      <a:accent3>
        <a:srgbClr val="00B0F0"/>
      </a:accent3>
      <a:accent4>
        <a:srgbClr val="2278F2"/>
      </a:accent4>
      <a:accent5>
        <a:srgbClr val="15D3DD"/>
      </a:accent5>
      <a:accent6>
        <a:srgbClr val="00B0F0"/>
      </a:accent6>
      <a:hlink>
        <a:srgbClr val="000000"/>
      </a:hlink>
      <a:folHlink>
        <a:srgbClr val="000000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1274</Words>
  <Application>WPS 演示</Application>
  <PresentationFormat/>
  <Paragraphs>290</Paragraphs>
  <Slides>25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11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25</vt:i4>
      </vt:variant>
    </vt:vector>
  </HeadingPairs>
  <TitlesOfParts>
    <vt:vector size="37" baseType="lpstr">
      <vt:lpstr>Arial</vt:lpstr>
      <vt:lpstr>宋体</vt:lpstr>
      <vt:lpstr>Wingdings</vt:lpstr>
      <vt:lpstr>Source Han Sans</vt:lpstr>
      <vt:lpstr>Source Han Sans CN Bold</vt:lpstr>
      <vt:lpstr>OPPOSans H</vt:lpstr>
      <vt:lpstr>等线</vt:lpstr>
      <vt:lpstr>微软雅黑</vt:lpstr>
      <vt:lpstr>Arial Unicode MS</vt:lpstr>
      <vt:lpstr>Calibri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♚</cp:lastModifiedBy>
  <cp:revision>3</cp:revision>
  <dcterms:created xsi:type="dcterms:W3CDTF">2025-05-19T15:14:00Z</dcterms:created>
  <dcterms:modified xsi:type="dcterms:W3CDTF">2025-05-20T01:51:08Z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EFEAAB78EE3742B5AA8B42133536587D_13</vt:lpwstr>
  </property>
  <property fmtid="{D5CDD505-2E9C-101B-9397-08002B2CF9AE}" pid="3" name="KSOProductBuildVer">
    <vt:lpwstr>2052-12.1.0.21171</vt:lpwstr>
  </property>
</Properties>
</file>